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20"/>
  </p:notesMasterIdLst>
  <p:handoutMasterIdLst>
    <p:handoutMasterId r:id="rId21"/>
  </p:handoutMasterIdLst>
  <p:sldIdLst>
    <p:sldId id="257" r:id="rId6"/>
    <p:sldId id="258" r:id="rId7"/>
    <p:sldId id="259" r:id="rId8"/>
    <p:sldId id="272" r:id="rId9"/>
    <p:sldId id="273" r:id="rId10"/>
    <p:sldId id="260" r:id="rId11"/>
    <p:sldId id="261" r:id="rId12"/>
    <p:sldId id="262" r:id="rId13"/>
    <p:sldId id="266" r:id="rId14"/>
    <p:sldId id="267" r:id="rId15"/>
    <p:sldId id="268" r:id="rId16"/>
    <p:sldId id="269" r:id="rId17"/>
    <p:sldId id="270" r:id="rId18"/>
    <p:sldId id="271" r:id="rId19"/>
  </p:sldIdLst>
  <p:sldSz cx="9144000" cy="6858000" type="screen4x3"/>
  <p:notesSz cx="7010400" cy="92964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W" initials="MEW" lastIdx="8" clrIdx="0"/>
  <p:cmAuthor id="1" name="Graham Jesmer" initials="GJ" lastIdx="3" clrIdx="1">
    <p:extLst>
      <p:ext uri="{19B8F6BF-5375-455C-9EA6-DF929625EA0E}">
        <p15:presenceInfo xmlns:p15="http://schemas.microsoft.com/office/powerpoint/2012/main" userId="Graham Jesmer" providerId="None"/>
      </p:ext>
    </p:extLst>
  </p:cmAuthor>
  <p:cmAuthor id="2" name="Laine, Emily" initials="LE" lastIdx="4" clrIdx="2">
    <p:extLst>
      <p:ext uri="{19B8F6BF-5375-455C-9EA6-DF929625EA0E}">
        <p15:presenceInfo xmlns:p15="http://schemas.microsoft.com/office/powerpoint/2012/main" userId="Laine, Emil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C1F25"/>
    <a:srgbClr val="FBB92F"/>
    <a:srgbClr val="77BD2A"/>
    <a:srgbClr val="62777F"/>
    <a:srgbClr val="6FA943"/>
    <a:srgbClr val="B9D257"/>
    <a:srgbClr val="F68920"/>
    <a:srgbClr val="8555A1"/>
    <a:srgbClr val="1E6A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58" autoAdjust="0"/>
    <p:restoredTop sz="94662" autoAdjust="0"/>
  </p:normalViewPr>
  <p:slideViewPr>
    <p:cSldViewPr>
      <p:cViewPr varScale="1">
        <p:scale>
          <a:sx n="66" d="100"/>
          <a:sy n="66" d="100"/>
        </p:scale>
        <p:origin x="1256"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7" d="100"/>
          <a:sy n="67" d="100"/>
        </p:scale>
        <p:origin x="-3139"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627" cy="464981"/>
          </a:xfrm>
          <a:prstGeom prst="rect">
            <a:avLst/>
          </a:prstGeom>
        </p:spPr>
        <p:txBody>
          <a:bodyPr vert="horz" lIns="92114" tIns="46057" rIns="92114" bIns="46057" rtlCol="0"/>
          <a:lstStyle>
            <a:lvl1pPr algn="l">
              <a:defRPr sz="1300"/>
            </a:lvl1pPr>
          </a:lstStyle>
          <a:p>
            <a:endParaRPr lang="en-US" dirty="0"/>
          </a:p>
        </p:txBody>
      </p:sp>
      <p:sp>
        <p:nvSpPr>
          <p:cNvPr id="3" name="Date Placeholder 2"/>
          <p:cNvSpPr>
            <a:spLocks noGrp="1"/>
          </p:cNvSpPr>
          <p:nvPr>
            <p:ph type="dt" sz="quarter" idx="1"/>
          </p:nvPr>
        </p:nvSpPr>
        <p:spPr>
          <a:xfrm>
            <a:off x="3971172" y="0"/>
            <a:ext cx="3037627" cy="464981"/>
          </a:xfrm>
          <a:prstGeom prst="rect">
            <a:avLst/>
          </a:prstGeom>
        </p:spPr>
        <p:txBody>
          <a:bodyPr vert="horz" lIns="92114" tIns="46057" rIns="92114" bIns="46057" rtlCol="0"/>
          <a:lstStyle>
            <a:lvl1pPr algn="r">
              <a:defRPr sz="1300"/>
            </a:lvl1pPr>
          </a:lstStyle>
          <a:p>
            <a:fld id="{F87AAE7F-D37E-4830-9F5E-F36A5F180179}" type="datetimeFigureOut">
              <a:rPr lang="en-US" smtClean="0"/>
              <a:t>9/18/2020</a:t>
            </a:fld>
            <a:endParaRPr lang="en-US" dirty="0"/>
          </a:p>
        </p:txBody>
      </p:sp>
      <p:sp>
        <p:nvSpPr>
          <p:cNvPr id="4" name="Footer Placeholder 3"/>
          <p:cNvSpPr>
            <a:spLocks noGrp="1"/>
          </p:cNvSpPr>
          <p:nvPr>
            <p:ph type="ftr" sz="quarter" idx="2"/>
          </p:nvPr>
        </p:nvSpPr>
        <p:spPr>
          <a:xfrm>
            <a:off x="0" y="8829822"/>
            <a:ext cx="3037627" cy="464981"/>
          </a:xfrm>
          <a:prstGeom prst="rect">
            <a:avLst/>
          </a:prstGeom>
        </p:spPr>
        <p:txBody>
          <a:bodyPr vert="horz" lIns="92114" tIns="46057" rIns="92114" bIns="46057" rtlCol="0" anchor="b"/>
          <a:lstStyle>
            <a:lvl1pPr algn="l">
              <a:defRPr sz="1300"/>
            </a:lvl1pPr>
          </a:lstStyle>
          <a:p>
            <a:endParaRPr lang="en-US" dirty="0"/>
          </a:p>
        </p:txBody>
      </p:sp>
      <p:sp>
        <p:nvSpPr>
          <p:cNvPr id="5" name="Slide Number Placeholder 4"/>
          <p:cNvSpPr>
            <a:spLocks noGrp="1"/>
          </p:cNvSpPr>
          <p:nvPr>
            <p:ph type="sldNum" sz="quarter" idx="3"/>
          </p:nvPr>
        </p:nvSpPr>
        <p:spPr>
          <a:xfrm>
            <a:off x="3971172" y="8829822"/>
            <a:ext cx="3037627" cy="464981"/>
          </a:xfrm>
          <a:prstGeom prst="rect">
            <a:avLst/>
          </a:prstGeom>
        </p:spPr>
        <p:txBody>
          <a:bodyPr vert="horz" lIns="92114" tIns="46057" rIns="92114" bIns="46057" rtlCol="0" anchor="b"/>
          <a:lstStyle>
            <a:lvl1pPr algn="r">
              <a:defRPr sz="1300"/>
            </a:lvl1pPr>
          </a:lstStyle>
          <a:p>
            <a:fld id="{8FE02180-CD27-4473-AA37-00085480B5FA}" type="slidenum">
              <a:rPr lang="en-US" smtClean="0"/>
              <a:t>‹#›</a:t>
            </a:fld>
            <a:endParaRPr lang="en-US" dirty="0"/>
          </a:p>
        </p:txBody>
      </p:sp>
    </p:spTree>
    <p:extLst>
      <p:ext uri="{BB962C8B-B14F-4D97-AF65-F5344CB8AC3E}">
        <p14:creationId xmlns:p14="http://schemas.microsoft.com/office/powerpoint/2010/main" val="15061113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3" tIns="46587" rIns="93173" bIns="46587" rtlCol="0"/>
          <a:lstStyle>
            <a:lvl1pPr algn="l">
              <a:defRPr sz="13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3" tIns="46587" rIns="93173" bIns="46587" rtlCol="0"/>
          <a:lstStyle>
            <a:lvl1pPr algn="r">
              <a:defRPr sz="1300"/>
            </a:lvl1pPr>
          </a:lstStyle>
          <a:p>
            <a:fld id="{9EDDEDB6-CD57-44C2-AB19-AC7D3BB8FF8E}" type="datetimeFigureOut">
              <a:rPr lang="en-US" smtClean="0"/>
              <a:pPr/>
              <a:t>9/18/2020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3" tIns="46587" rIns="93173" bIns="46587" rtlCol="0" anchor="ctr"/>
          <a:lstStyle/>
          <a:p>
            <a:endParaRPr lang="en-US" dirty="0"/>
          </a:p>
        </p:txBody>
      </p:sp>
      <p:sp>
        <p:nvSpPr>
          <p:cNvPr id="5" name="Notes Placeholder 4"/>
          <p:cNvSpPr>
            <a:spLocks noGrp="1"/>
          </p:cNvSpPr>
          <p:nvPr>
            <p:ph type="body" sz="quarter" idx="3"/>
          </p:nvPr>
        </p:nvSpPr>
        <p:spPr>
          <a:xfrm>
            <a:off x="701041" y="4415791"/>
            <a:ext cx="5608320" cy="4183380"/>
          </a:xfrm>
          <a:prstGeom prst="rect">
            <a:avLst/>
          </a:prstGeom>
        </p:spPr>
        <p:txBody>
          <a:bodyPr vert="horz" lIns="93173" tIns="46587" rIns="93173" bIns="4658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6"/>
            <a:ext cx="3037840" cy="464820"/>
          </a:xfrm>
          <a:prstGeom prst="rect">
            <a:avLst/>
          </a:prstGeom>
        </p:spPr>
        <p:txBody>
          <a:bodyPr vert="horz" lIns="93173" tIns="46587" rIns="93173" bIns="46587" rtlCol="0" anchor="b"/>
          <a:lstStyle>
            <a:lvl1pPr algn="l">
              <a:defRPr sz="1300"/>
            </a:lvl1pPr>
          </a:lstStyle>
          <a:p>
            <a:endParaRPr lang="en-US" dirty="0"/>
          </a:p>
        </p:txBody>
      </p:sp>
      <p:sp>
        <p:nvSpPr>
          <p:cNvPr id="7" name="Slide Number Placeholder 6"/>
          <p:cNvSpPr>
            <a:spLocks noGrp="1"/>
          </p:cNvSpPr>
          <p:nvPr>
            <p:ph type="sldNum" sz="quarter" idx="5"/>
          </p:nvPr>
        </p:nvSpPr>
        <p:spPr>
          <a:xfrm>
            <a:off x="3970938" y="8829966"/>
            <a:ext cx="3037840" cy="464820"/>
          </a:xfrm>
          <a:prstGeom prst="rect">
            <a:avLst/>
          </a:prstGeom>
        </p:spPr>
        <p:txBody>
          <a:bodyPr vert="horz" lIns="93173" tIns="46587" rIns="93173" bIns="46587" rtlCol="0" anchor="b"/>
          <a:lstStyle>
            <a:lvl1pPr algn="r">
              <a:defRPr sz="1300"/>
            </a:lvl1pPr>
          </a:lstStyle>
          <a:p>
            <a:fld id="{530677A1-BB48-42A6-9D40-5F3F87EA9D2F}" type="slidenum">
              <a:rPr lang="en-US" smtClean="0"/>
              <a:pPr/>
              <a:t>‹#›</a:t>
            </a:fld>
            <a:endParaRPr lang="en-US" dirty="0"/>
          </a:p>
        </p:txBody>
      </p:sp>
    </p:spTree>
    <p:extLst>
      <p:ext uri="{BB962C8B-B14F-4D97-AF65-F5344CB8AC3E}">
        <p14:creationId xmlns:p14="http://schemas.microsoft.com/office/powerpoint/2010/main" val="2874805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12</a:t>
            </a:fld>
            <a:endParaRPr lang="en-US" dirty="0"/>
          </a:p>
        </p:txBody>
      </p:sp>
    </p:spTree>
    <p:extLst>
      <p:ext uri="{BB962C8B-B14F-4D97-AF65-F5344CB8AC3E}">
        <p14:creationId xmlns:p14="http://schemas.microsoft.com/office/powerpoint/2010/main" val="40035132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13</a:t>
            </a:fld>
            <a:endParaRPr lang="en-US" dirty="0"/>
          </a:p>
        </p:txBody>
      </p:sp>
    </p:spTree>
    <p:extLst>
      <p:ext uri="{BB962C8B-B14F-4D97-AF65-F5344CB8AC3E}">
        <p14:creationId xmlns:p14="http://schemas.microsoft.com/office/powerpoint/2010/main" val="12847642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14</a:t>
            </a:fld>
            <a:endParaRPr lang="en-US" dirty="0"/>
          </a:p>
        </p:txBody>
      </p:sp>
    </p:spTree>
    <p:extLst>
      <p:ext uri="{BB962C8B-B14F-4D97-AF65-F5344CB8AC3E}">
        <p14:creationId xmlns:p14="http://schemas.microsoft.com/office/powerpoint/2010/main" val="475159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2</a:t>
            </a:fld>
            <a:endParaRPr lang="en-US" dirty="0"/>
          </a:p>
        </p:txBody>
      </p:sp>
    </p:spTree>
    <p:extLst>
      <p:ext uri="{BB962C8B-B14F-4D97-AF65-F5344CB8AC3E}">
        <p14:creationId xmlns:p14="http://schemas.microsoft.com/office/powerpoint/2010/main" val="2613563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3</a:t>
            </a:fld>
            <a:endParaRPr lang="en-US" dirty="0"/>
          </a:p>
        </p:txBody>
      </p:sp>
    </p:spTree>
    <p:extLst>
      <p:ext uri="{BB962C8B-B14F-4D97-AF65-F5344CB8AC3E}">
        <p14:creationId xmlns:p14="http://schemas.microsoft.com/office/powerpoint/2010/main" val="19293630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6</a:t>
            </a:fld>
            <a:endParaRPr lang="en-US" dirty="0"/>
          </a:p>
        </p:txBody>
      </p:sp>
    </p:spTree>
    <p:extLst>
      <p:ext uri="{BB962C8B-B14F-4D97-AF65-F5344CB8AC3E}">
        <p14:creationId xmlns:p14="http://schemas.microsoft.com/office/powerpoint/2010/main" val="34066902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7</a:t>
            </a:fld>
            <a:endParaRPr lang="en-US" dirty="0"/>
          </a:p>
        </p:txBody>
      </p:sp>
    </p:spTree>
    <p:extLst>
      <p:ext uri="{BB962C8B-B14F-4D97-AF65-F5344CB8AC3E}">
        <p14:creationId xmlns:p14="http://schemas.microsoft.com/office/powerpoint/2010/main" val="22341954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8</a:t>
            </a:fld>
            <a:endParaRPr lang="en-US" dirty="0"/>
          </a:p>
        </p:txBody>
      </p:sp>
    </p:spTree>
    <p:extLst>
      <p:ext uri="{BB962C8B-B14F-4D97-AF65-F5344CB8AC3E}">
        <p14:creationId xmlns:p14="http://schemas.microsoft.com/office/powerpoint/2010/main" val="22341954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9</a:t>
            </a:fld>
            <a:endParaRPr lang="en-US" dirty="0"/>
          </a:p>
        </p:txBody>
      </p:sp>
    </p:spTree>
    <p:extLst>
      <p:ext uri="{BB962C8B-B14F-4D97-AF65-F5344CB8AC3E}">
        <p14:creationId xmlns:p14="http://schemas.microsoft.com/office/powerpoint/2010/main" val="2510432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10</a:t>
            </a:fld>
            <a:endParaRPr lang="en-US" dirty="0"/>
          </a:p>
        </p:txBody>
      </p:sp>
    </p:spTree>
    <p:extLst>
      <p:ext uri="{BB962C8B-B14F-4D97-AF65-F5344CB8AC3E}">
        <p14:creationId xmlns:p14="http://schemas.microsoft.com/office/powerpoint/2010/main" val="2650229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11</a:t>
            </a:fld>
            <a:endParaRPr lang="en-US" dirty="0"/>
          </a:p>
        </p:txBody>
      </p:sp>
    </p:spTree>
    <p:extLst>
      <p:ext uri="{BB962C8B-B14F-4D97-AF65-F5344CB8AC3E}">
        <p14:creationId xmlns:p14="http://schemas.microsoft.com/office/powerpoint/2010/main" val="26135634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hyperlink" Target="http://www.iso-ne.com/about/news-media/newswire" TargetMode="External"/><Relationship Id="rId3" Type="http://schemas.openxmlformats.org/officeDocument/2006/relationships/image" Target="../media/image4.png"/><Relationship Id="rId7" Type="http://schemas.openxmlformats.org/officeDocument/2006/relationships/image" Target="../media/image6.jpeg"/><Relationship Id="rId12" Type="http://schemas.openxmlformats.org/officeDocument/2006/relationships/image" Target="../media/image9.png"/><Relationship Id="rId2" Type="http://schemas.openxmlformats.org/officeDocument/2006/relationships/hyperlink" Target="http://www.iso-ne.com/about/news-media/tweets" TargetMode="External"/><Relationship Id="rId1" Type="http://schemas.openxmlformats.org/officeDocument/2006/relationships/slideMaster" Target="../slideMasters/slideMaster1.xml"/><Relationship Id="rId6" Type="http://schemas.openxmlformats.org/officeDocument/2006/relationships/hyperlink" Target="http://www.iso-ne.com/about/news-media/iso-to-go" TargetMode="External"/><Relationship Id="rId11" Type="http://schemas.openxmlformats.org/officeDocument/2006/relationships/hyperlink" Target="https://itunes.apple.com/us/app/iso-to-go/id555114876" TargetMode="External"/><Relationship Id="rId5" Type="http://schemas.openxmlformats.org/officeDocument/2006/relationships/image" Target="../media/image5.jpeg"/><Relationship Id="rId15" Type="http://schemas.openxmlformats.org/officeDocument/2006/relationships/hyperlink" Target="https://twitter.com/isonewengland" TargetMode="External"/><Relationship Id="rId10" Type="http://schemas.openxmlformats.org/officeDocument/2006/relationships/image" Target="../media/image8.png"/><Relationship Id="rId4" Type="http://schemas.openxmlformats.org/officeDocument/2006/relationships/hyperlink" Target="http://www.isonewswire.com/" TargetMode="External"/><Relationship Id="rId9" Type="http://schemas.openxmlformats.org/officeDocument/2006/relationships/hyperlink" Target="https://play.google.com/store/apps/details?id=com.isone.iso.to.go&amp;feature=search_result" TargetMode="External"/><Relationship Id="rId14" Type="http://schemas.openxmlformats.org/officeDocument/2006/relationships/hyperlink" Target="http://www.iso-ne.com/isoexpress/" TargetMode="Externa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g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so title">
    <p:spTree>
      <p:nvGrpSpPr>
        <p:cNvPr id="1" name=""/>
        <p:cNvGrpSpPr/>
        <p:nvPr/>
      </p:nvGrpSpPr>
      <p:grpSpPr>
        <a:xfrm>
          <a:off x="0" y="0"/>
          <a:ext cx="0" cy="0"/>
          <a:chOff x="0" y="0"/>
          <a:chExt cx="0" cy="0"/>
        </a:xfrm>
      </p:grpSpPr>
      <p:sp>
        <p:nvSpPr>
          <p:cNvPr id="12" name="date and location"/>
          <p:cNvSpPr>
            <a:spLocks noGrp="1"/>
          </p:cNvSpPr>
          <p:nvPr>
            <p:ph type="body" sz="quarter" idx="13" hasCustomPrompt="1"/>
          </p:nvPr>
        </p:nvSpPr>
        <p:spPr>
          <a:xfrm>
            <a:off x="3289002" y="262268"/>
            <a:ext cx="5559552" cy="304800"/>
          </a:xfrm>
        </p:spPr>
        <p:txBody>
          <a:bodyPr anchor="ctr">
            <a:noAutofit/>
          </a:bodyPr>
          <a:lstStyle>
            <a:lvl1pPr algn="r">
              <a:buNone/>
              <a:defRPr sz="1100" kern="0" cap="all" spc="300" baseline="0">
                <a:solidFill>
                  <a:srgbClr val="000000"/>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US" dirty="0" smtClean="0"/>
              <a:t>DATE ALL CAPS  |   LOCATION ALL CAPS</a:t>
            </a:r>
          </a:p>
        </p:txBody>
      </p:sp>
      <p:cxnSp>
        <p:nvCxnSpPr>
          <p:cNvPr id="13" name="Straight Connector 12"/>
          <p:cNvCxnSpPr/>
          <p:nvPr userDrawn="1"/>
        </p:nvCxnSpPr>
        <p:spPr>
          <a:xfrm>
            <a:off x="3303533" y="3247660"/>
            <a:ext cx="5559552" cy="0"/>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9" name="Text Placeholder 27"/>
          <p:cNvSpPr>
            <a:spLocks noGrp="1"/>
          </p:cNvSpPr>
          <p:nvPr>
            <p:ph type="body" sz="quarter" idx="17" hasCustomPrompt="1"/>
          </p:nvPr>
        </p:nvSpPr>
        <p:spPr>
          <a:xfrm>
            <a:off x="3289002" y="5114264"/>
            <a:ext cx="5559552" cy="381000"/>
          </a:xfrm>
        </p:spPr>
        <p:txBody>
          <a:bodyPr wrap="none" lIns="0" tIns="0" rIns="0" bIns="0">
            <a:normAutofit/>
          </a:bodyPr>
          <a:lstStyle>
            <a:lvl1pPr algn="r">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20" name="Text Placeholder 27"/>
          <p:cNvSpPr>
            <a:spLocks noGrp="1"/>
          </p:cNvSpPr>
          <p:nvPr>
            <p:ph type="body" sz="quarter" idx="18" hasCustomPrompt="1"/>
          </p:nvPr>
        </p:nvSpPr>
        <p:spPr>
          <a:xfrm>
            <a:off x="3289002" y="5582097"/>
            <a:ext cx="5559552" cy="381000"/>
          </a:xfrm>
        </p:spPr>
        <p:txBody>
          <a:bodyPr wrap="none" lIns="0" tIns="0" rIns="0" bIns="0">
            <a:normAutofit/>
          </a:bodyPr>
          <a:lstStyle>
            <a:lvl1pPr algn="r">
              <a:buNone/>
              <a:defRPr sz="1050" i="0" kern="0" cap="all" spc="300" baseline="0">
                <a:solidFill>
                  <a:srgbClr val="000000"/>
                </a:solidFill>
              </a:defRPr>
            </a:lvl1pPr>
            <a:lvl2pPr algn="l">
              <a:buNone/>
              <a:defRPr/>
            </a:lvl2pPr>
            <a:lvl3pPr algn="l">
              <a:buNone/>
              <a:defRPr/>
            </a:lvl3pPr>
            <a:lvl4pPr algn="l">
              <a:buNone/>
              <a:defRPr/>
            </a:lvl4pPr>
            <a:lvl5pPr algn="l">
              <a:buNone/>
              <a:defRPr/>
            </a:lvl5pPr>
          </a:lstStyle>
          <a:p>
            <a:pPr lvl="0"/>
            <a:r>
              <a:rPr lang="en-US" dirty="0" smtClean="0"/>
              <a:t>PRESENTER TITLE ALL CAPS</a:t>
            </a:r>
          </a:p>
        </p:txBody>
      </p:sp>
      <p:pic>
        <p:nvPicPr>
          <p:cNvPr id="16" name="Picture 15"/>
          <p:cNvPicPr>
            <a:picLocks noChangeAspect="1"/>
          </p:cNvPicPr>
          <p:nvPr userDrawn="1"/>
        </p:nvPicPr>
        <p:blipFill>
          <a:blip r:embed="rId2" cstate="print"/>
          <a:stretch>
            <a:fillRect/>
          </a:stretch>
        </p:blipFill>
        <p:spPr>
          <a:xfrm>
            <a:off x="378979" y="2523277"/>
            <a:ext cx="2586158" cy="1220048"/>
          </a:xfrm>
          <a:prstGeom prst="rect">
            <a:avLst/>
          </a:prstGeom>
        </p:spPr>
      </p:pic>
      <p:sp>
        <p:nvSpPr>
          <p:cNvPr id="17" name="Text Placeholder 27"/>
          <p:cNvSpPr>
            <a:spLocks noGrp="1"/>
          </p:cNvSpPr>
          <p:nvPr>
            <p:ph type="body" sz="quarter" idx="16" hasCustomPrompt="1"/>
          </p:nvPr>
        </p:nvSpPr>
        <p:spPr>
          <a:xfrm>
            <a:off x="3289002" y="3475680"/>
            <a:ext cx="5559552" cy="867720"/>
          </a:xfrm>
        </p:spPr>
        <p:txBody>
          <a:bodyPr wrap="square" lIns="0" tIns="0" rIns="0" bIns="0">
            <a:normAutofit/>
          </a:bodyPr>
          <a:lstStyle>
            <a:lvl1pPr marL="0" indent="0" algn="l">
              <a:buNone/>
              <a:defRPr sz="2400" i="1" baseline="0">
                <a:solidFill>
                  <a:srgbClr val="000000"/>
                </a:solidFill>
                <a:latin typeface="+mj-lt"/>
              </a:defRPr>
            </a:lvl1pPr>
            <a:lvl2pPr algn="l">
              <a:buNone/>
              <a:defRPr/>
            </a:lvl2pPr>
            <a:lvl3pPr algn="l">
              <a:buNone/>
              <a:defRPr/>
            </a:lvl3pPr>
            <a:lvl4pPr algn="l">
              <a:buNone/>
              <a:defRPr/>
            </a:lvl4pPr>
            <a:lvl5pPr algn="l">
              <a:buNone/>
              <a:defRPr/>
            </a:lvl5pPr>
          </a:lstStyle>
          <a:p>
            <a:pPr lvl="0"/>
            <a:r>
              <a:rPr lang="en-US" dirty="0" smtClean="0"/>
              <a:t>Subtitle of Presentation</a:t>
            </a:r>
          </a:p>
        </p:txBody>
      </p:sp>
      <p:sp>
        <p:nvSpPr>
          <p:cNvPr id="22" name="Text Placeholder 21"/>
          <p:cNvSpPr>
            <a:spLocks noGrp="1"/>
          </p:cNvSpPr>
          <p:nvPr>
            <p:ph type="body" sz="quarter" idx="19" hasCustomPrompt="1"/>
          </p:nvPr>
        </p:nvSpPr>
        <p:spPr>
          <a:xfrm>
            <a:off x="3276600" y="1419439"/>
            <a:ext cx="5562600" cy="1600200"/>
          </a:xfrm>
        </p:spPr>
        <p:txBody>
          <a:bodyPr lIns="0" tIns="0" rIns="0" bIns="0" anchor="b">
            <a:noAutofit/>
          </a:bodyPr>
          <a:lstStyle>
            <a:lvl1pPr marL="0" indent="0">
              <a:lnSpc>
                <a:spcPct val="100000"/>
              </a:lnSpc>
              <a:spcBef>
                <a:spcPts val="0"/>
              </a:spcBef>
              <a:spcAft>
                <a:spcPts val="0"/>
              </a:spcAft>
              <a:buFontTx/>
              <a:buNone/>
              <a:defRPr sz="3400" baseline="0">
                <a:solidFill>
                  <a:schemeClr val="accent1"/>
                </a:solidFill>
                <a:latin typeface="+mj-lt"/>
              </a:defRPr>
            </a:lvl1pPr>
            <a:lvl2pPr marL="0" indent="0">
              <a:buFontTx/>
              <a:buNone/>
              <a:defRPr/>
            </a:lvl2pPr>
            <a:lvl3pPr marL="0" indent="0">
              <a:buFontTx/>
              <a:buNone/>
              <a:defRPr/>
            </a:lvl3pPr>
          </a:lstStyle>
          <a:p>
            <a:pPr lvl="0"/>
            <a:r>
              <a:rPr lang="en-US" dirty="0" smtClean="0"/>
              <a:t>Title of Presentation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so title and chart">
    <p:spTree>
      <p:nvGrpSpPr>
        <p:cNvPr id="1" name=""/>
        <p:cNvGrpSpPr/>
        <p:nvPr/>
      </p:nvGrpSpPr>
      <p:grpSpPr>
        <a:xfrm>
          <a:off x="0" y="0"/>
          <a:ext cx="0" cy="0"/>
          <a:chOff x="0" y="0"/>
          <a:chExt cx="0" cy="0"/>
        </a:xfrm>
      </p:grpSpPr>
      <p:sp>
        <p:nvSpPr>
          <p:cNvPr id="7" name="Chart Placeholder 6"/>
          <p:cNvSpPr>
            <a:spLocks noGrp="1"/>
          </p:cNvSpPr>
          <p:nvPr>
            <p:ph type="chart" sz="quarter" idx="11"/>
          </p:nvPr>
        </p:nvSpPr>
        <p:spPr>
          <a:xfrm>
            <a:off x="457200" y="1408176"/>
            <a:ext cx="8229600" cy="4762500"/>
          </a:xfrm>
        </p:spPr>
        <p:txBody>
          <a:bodyPr/>
          <a:lstStyle>
            <a:lvl1pPr>
              <a:defRPr>
                <a:solidFill>
                  <a:srgbClr val="000000"/>
                </a:solidFill>
              </a:defRPr>
            </a:lvl1pPr>
          </a:lstStyle>
          <a:p>
            <a:r>
              <a:rPr lang="en-US" dirty="0" smtClean="0"/>
              <a:t>Click icon to add chart</a:t>
            </a:r>
            <a:endParaRPr lang="en-US" dirty="0"/>
          </a:p>
        </p:txBody>
      </p:sp>
      <p:sp>
        <p:nvSpPr>
          <p:cNvPr id="2" name="Slide Number Placeholder 1"/>
          <p:cNvSpPr>
            <a:spLocks noGrp="1"/>
          </p:cNvSpPr>
          <p:nvPr>
            <p:ph type="sldNum" sz="quarter" idx="12"/>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so title and smart art graphic">
    <p:spTree>
      <p:nvGrpSpPr>
        <p:cNvPr id="1" name=""/>
        <p:cNvGrpSpPr/>
        <p:nvPr/>
      </p:nvGrpSpPr>
      <p:grpSpPr>
        <a:xfrm>
          <a:off x="0" y="0"/>
          <a:ext cx="0" cy="0"/>
          <a:chOff x="0" y="0"/>
          <a:chExt cx="0" cy="0"/>
        </a:xfrm>
      </p:grpSpPr>
      <p:sp>
        <p:nvSpPr>
          <p:cNvPr id="8" name="SmartArt Placeholder 7"/>
          <p:cNvSpPr>
            <a:spLocks noGrp="1"/>
          </p:cNvSpPr>
          <p:nvPr>
            <p:ph type="dgm" sz="quarter" idx="11"/>
          </p:nvPr>
        </p:nvSpPr>
        <p:spPr>
          <a:xfrm>
            <a:off x="457200" y="1405128"/>
            <a:ext cx="8229600" cy="4767072"/>
          </a:xfrm>
        </p:spPr>
        <p:txBody>
          <a:bodyPr/>
          <a:lstStyle>
            <a:lvl1pPr>
              <a:defRPr>
                <a:solidFill>
                  <a:srgbClr val="000000"/>
                </a:solidFill>
              </a:defRPr>
            </a:lvl1pPr>
          </a:lstStyle>
          <a:p>
            <a:r>
              <a:rPr lang="en-US" dirty="0" smtClean="0"/>
              <a:t>Click icon to add SmartArt graphic</a:t>
            </a:r>
            <a:endParaRPr lang="en-US" dirty="0"/>
          </a:p>
        </p:txBody>
      </p:sp>
      <p:sp>
        <p:nvSpPr>
          <p:cNvPr id="2" name="Slide Number Placeholder 1"/>
          <p:cNvSpPr>
            <a:spLocks noGrp="1"/>
          </p:cNvSpPr>
          <p:nvPr>
            <p:ph type="sldNum" sz="quarter" idx="12"/>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9"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so title and table">
    <p:spTree>
      <p:nvGrpSpPr>
        <p:cNvPr id="1" name=""/>
        <p:cNvGrpSpPr/>
        <p:nvPr/>
      </p:nvGrpSpPr>
      <p:grpSpPr>
        <a:xfrm>
          <a:off x="0" y="0"/>
          <a:ext cx="0" cy="0"/>
          <a:chOff x="0" y="0"/>
          <a:chExt cx="0" cy="0"/>
        </a:xfrm>
      </p:grpSpPr>
      <p:sp>
        <p:nvSpPr>
          <p:cNvPr id="6" name="Table Placeholder 5"/>
          <p:cNvSpPr>
            <a:spLocks noGrp="1"/>
          </p:cNvSpPr>
          <p:nvPr>
            <p:ph type="tbl" sz="quarter" idx="10"/>
          </p:nvPr>
        </p:nvSpPr>
        <p:spPr>
          <a:xfrm>
            <a:off x="457200" y="1405128"/>
            <a:ext cx="8229600" cy="4767072"/>
          </a:xfrm>
        </p:spPr>
        <p:txBody>
          <a:bodyPr/>
          <a:lstStyle>
            <a:lvl1pPr>
              <a:defRPr>
                <a:solidFill>
                  <a:srgbClr val="000000"/>
                </a:solidFill>
              </a:defRPr>
            </a:lvl1pPr>
          </a:lstStyle>
          <a:p>
            <a:r>
              <a:rPr lang="en-US" dirty="0" smtClean="0"/>
              <a:t>Click icon to add table</a:t>
            </a:r>
            <a:endParaRPr lang="en-US" dirty="0"/>
          </a:p>
        </p:txBody>
      </p:sp>
      <p:sp>
        <p:nvSpPr>
          <p:cNvPr id="2" name="Slide Number Placeholder 1"/>
          <p:cNvSpPr>
            <a:spLocks noGrp="1"/>
          </p:cNvSpPr>
          <p:nvPr>
            <p:ph type="sldNum" sz="quarter" idx="11"/>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so content (L) &amp; pictur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Picture Placeholder 6"/>
          <p:cNvSpPr>
            <a:spLocks noGrp="1"/>
          </p:cNvSpPr>
          <p:nvPr>
            <p:ph type="pic" sz="quarter" idx="13"/>
          </p:nvPr>
        </p:nvSpPr>
        <p:spPr>
          <a:xfrm>
            <a:off x="4645152" y="1408176"/>
            <a:ext cx="4041648" cy="4767072"/>
          </a:xfrm>
        </p:spPr>
        <p:txBody>
          <a:bodyPr/>
          <a:lstStyle>
            <a:lvl1pPr>
              <a:defRPr>
                <a:solidFill>
                  <a:srgbClr val="000000"/>
                </a:solidFill>
              </a:defRPr>
            </a:lvl1pPr>
          </a:lstStyle>
          <a:p>
            <a:r>
              <a:rPr lang="en-US" dirty="0" smtClean="0"/>
              <a:t>Click icon to add picture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so picture (L) &amp; content (R)">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48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Picture Placeholder 6"/>
          <p:cNvSpPr>
            <a:spLocks noGrp="1"/>
          </p:cNvSpPr>
          <p:nvPr>
            <p:ph type="pic" sz="quarter" idx="13"/>
          </p:nvPr>
        </p:nvSpPr>
        <p:spPr>
          <a:xfrm>
            <a:off x="457200" y="1405128"/>
            <a:ext cx="4041648" cy="4767406"/>
          </a:xfrm>
        </p:spPr>
        <p:txBody>
          <a:bodyPr/>
          <a:lstStyle>
            <a:lvl1pPr>
              <a:defRPr>
                <a:solidFill>
                  <a:srgbClr val="000000"/>
                </a:solidFill>
              </a:defRPr>
            </a:lvl1pPr>
          </a:lstStyle>
          <a:p>
            <a:r>
              <a:rPr lang="en-US" dirty="0" smtClean="0"/>
              <a:t>Click icon to add picture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so content (L) &amp; ch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645152" y="1408176"/>
            <a:ext cx="4041648" cy="4764024"/>
          </a:xfrm>
        </p:spPr>
        <p:txBody>
          <a:bodyPr/>
          <a:lstStyle>
            <a:lvl1pPr>
              <a:defRPr>
                <a:solidFill>
                  <a:srgbClr val="000000"/>
                </a:solidFill>
              </a:defRPr>
            </a:lvl1pPr>
          </a:lstStyle>
          <a:p>
            <a:r>
              <a:rPr lang="en-US" dirty="0" smtClean="0"/>
              <a:t>Click icon to add chart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so ch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3560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57200" y="1435608"/>
            <a:ext cx="4041648" cy="4765399"/>
          </a:xfrm>
        </p:spPr>
        <p:txBody>
          <a:bodyPr/>
          <a:lstStyle>
            <a:lvl1pPr>
              <a:defRPr>
                <a:solidFill>
                  <a:srgbClr val="000000"/>
                </a:solidFill>
              </a:defRPr>
            </a:lvl1pPr>
          </a:lstStyle>
          <a:p>
            <a:r>
              <a:rPr lang="en-US" dirty="0" smtClean="0"/>
              <a:t>Click icon to add chart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so content (L) &amp; tabl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645152" y="1408176"/>
            <a:ext cx="4041648" cy="4767072"/>
          </a:xfrm>
        </p:spPr>
        <p:txBody>
          <a:bodyPr/>
          <a:lstStyle>
            <a:lvl1pPr>
              <a:defRPr>
                <a:solidFill>
                  <a:srgbClr val="000000"/>
                </a:solidFill>
              </a:defRPr>
            </a:lvl1pPr>
          </a:lstStyle>
          <a:p>
            <a:r>
              <a:rPr lang="en-US" dirty="0" smtClean="0"/>
              <a:t>Click icon to add table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so table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57200" y="1408176"/>
            <a:ext cx="4041648" cy="4767406"/>
          </a:xfrm>
        </p:spPr>
        <p:txBody>
          <a:bodyPr/>
          <a:lstStyle>
            <a:lvl1pPr>
              <a:defRPr>
                <a:solidFill>
                  <a:srgbClr val="000000"/>
                </a:solidFill>
              </a:defRPr>
            </a:lvl1pPr>
          </a:lstStyle>
          <a:p>
            <a:r>
              <a:rPr lang="en-US" dirty="0" smtClean="0"/>
              <a:t>Click icon to add table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so content (L) &amp; smart art graphic (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3690"/>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martArt Placeholder 8"/>
          <p:cNvSpPr>
            <a:spLocks noGrp="1"/>
          </p:cNvSpPr>
          <p:nvPr>
            <p:ph type="dgm" sz="quarter" idx="13"/>
          </p:nvPr>
        </p:nvSpPr>
        <p:spPr>
          <a:xfrm>
            <a:off x="4645152" y="1408176"/>
            <a:ext cx="4041648" cy="4764024"/>
          </a:xfrm>
        </p:spPr>
        <p:txBody>
          <a:bodyPr/>
          <a:lstStyle>
            <a:lvl1pPr>
              <a:defRPr>
                <a:solidFill>
                  <a:srgbClr val="000000"/>
                </a:solidFill>
              </a:defRPr>
            </a:lvl1pPr>
          </a:lstStyle>
          <a:p>
            <a:r>
              <a:rPr lang="en-US" dirty="0" smtClean="0"/>
              <a:t>Click icon to add SmartArt graphic</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10C7F894-2A36-495D-AB7C-1055F7AC0F9D}" type="slidenum">
              <a:rPr lang="en-US" smtClean="0"/>
              <a:pPr/>
              <a:t>‹#›</a:t>
            </a:fld>
            <a:endParaRPr lang="en-US" dirty="0"/>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38200" y="1996440"/>
            <a:ext cx="7924800" cy="156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a:spLocks noGrp="1"/>
          </p:cNvSpPr>
          <p:nvPr>
            <p:ph type="body" idx="1" hasCustomPrompt="1"/>
          </p:nvPr>
        </p:nvSpPr>
        <p:spPr>
          <a:xfrm>
            <a:off x="838200" y="35052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spTree>
    <p:extLst>
      <p:ext uri="{BB962C8B-B14F-4D97-AF65-F5344CB8AC3E}">
        <p14:creationId xmlns:p14="http://schemas.microsoft.com/office/powerpoint/2010/main" val="267809444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so smart art graphic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martArt Placeholder 8"/>
          <p:cNvSpPr>
            <a:spLocks noGrp="1"/>
          </p:cNvSpPr>
          <p:nvPr>
            <p:ph type="dgm" sz="quarter" idx="13"/>
          </p:nvPr>
        </p:nvSpPr>
        <p:spPr>
          <a:xfrm>
            <a:off x="457200" y="1408176"/>
            <a:ext cx="4041648" cy="4764358"/>
          </a:xfrm>
        </p:spPr>
        <p:txBody>
          <a:bodyPr/>
          <a:lstStyle>
            <a:lvl1pPr>
              <a:defRPr>
                <a:solidFill>
                  <a:srgbClr val="000000"/>
                </a:solidFill>
              </a:defRPr>
            </a:lvl1pPr>
          </a:lstStyle>
          <a:p>
            <a:r>
              <a:rPr lang="en-US" dirty="0" smtClean="0"/>
              <a:t>Click icon to add SmartArt graphic</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so content (L) &amp; media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3690"/>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Media Placeholder 6"/>
          <p:cNvSpPr>
            <a:spLocks noGrp="1"/>
          </p:cNvSpPr>
          <p:nvPr>
            <p:ph type="media" sz="quarter" idx="13"/>
          </p:nvPr>
        </p:nvSpPr>
        <p:spPr>
          <a:xfrm>
            <a:off x="4645152" y="1408176"/>
            <a:ext cx="4041648" cy="4764024"/>
          </a:xfrm>
        </p:spPr>
        <p:txBody>
          <a:bodyPr/>
          <a:lstStyle>
            <a:lvl1pPr>
              <a:defRPr>
                <a:solidFill>
                  <a:srgbClr val="000000"/>
                </a:solidFill>
              </a:defRPr>
            </a:lvl1pPr>
          </a:lstStyle>
          <a:p>
            <a:r>
              <a:rPr lang="en-US" dirty="0" smtClean="0"/>
              <a:t>Click icon to add media</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so media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Media Placeholder 6"/>
          <p:cNvSpPr>
            <a:spLocks noGrp="1"/>
          </p:cNvSpPr>
          <p:nvPr>
            <p:ph type="media" sz="quarter" idx="13"/>
          </p:nvPr>
        </p:nvSpPr>
        <p:spPr>
          <a:xfrm>
            <a:off x="457200" y="1408176"/>
            <a:ext cx="4041648" cy="4764358"/>
          </a:xfrm>
        </p:spPr>
        <p:txBody>
          <a:bodyPr/>
          <a:lstStyle>
            <a:lvl1pPr>
              <a:defRPr>
                <a:solidFill>
                  <a:srgbClr val="000000"/>
                </a:solidFill>
              </a:defRPr>
            </a:lvl1pPr>
          </a:lstStyle>
          <a:p>
            <a:r>
              <a:rPr lang="en-US" dirty="0" smtClean="0"/>
              <a:t>Click icon to add media</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so content (L) &amp; clip 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lipArt Placeholder 8"/>
          <p:cNvSpPr>
            <a:spLocks noGrp="1"/>
          </p:cNvSpPr>
          <p:nvPr>
            <p:ph type="clipArt" sz="quarter" idx="13"/>
          </p:nvPr>
        </p:nvSpPr>
        <p:spPr>
          <a:xfrm>
            <a:off x="4645152" y="1408176"/>
            <a:ext cx="4041648" cy="4764024"/>
          </a:xfrm>
        </p:spPr>
        <p:txBody>
          <a:bodyPr/>
          <a:lstStyle>
            <a:lvl1pPr>
              <a:defRPr>
                <a:solidFill>
                  <a:srgbClr val="000000"/>
                </a:solidFill>
              </a:defRPr>
            </a:lvl1pPr>
          </a:lstStyle>
          <a:p>
            <a:r>
              <a:rPr lang="en-US" dirty="0" smtClean="0"/>
              <a:t>Click icon to add clip 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so clip 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lipArt Placeholder 8"/>
          <p:cNvSpPr>
            <a:spLocks noGrp="1"/>
          </p:cNvSpPr>
          <p:nvPr>
            <p:ph type="clipArt" sz="quarter" idx="13"/>
          </p:nvPr>
        </p:nvSpPr>
        <p:spPr>
          <a:xfrm>
            <a:off x="457200" y="1408176"/>
            <a:ext cx="4041648" cy="4762352"/>
          </a:xfrm>
        </p:spPr>
        <p:txBody>
          <a:bodyPr/>
          <a:lstStyle>
            <a:lvl1pPr>
              <a:defRPr>
                <a:solidFill>
                  <a:srgbClr val="000000"/>
                </a:solidFill>
              </a:defRPr>
            </a:lvl1pPr>
          </a:lstStyle>
          <a:p>
            <a:r>
              <a:rPr lang="en-US" dirty="0" smtClean="0"/>
              <a:t>Click icon to add clip 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Topic">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85800" y="2209801"/>
            <a:ext cx="7772400" cy="1362075"/>
          </a:xfrm>
          <a:prstGeom prst="rect">
            <a:avLst/>
          </a:prstGeom>
        </p:spPr>
        <p:txBody>
          <a:bodyPr anchor="b">
            <a:normAutofit/>
          </a:bodyPr>
          <a:lstStyle>
            <a:lvl1pPr algn="l">
              <a:defRPr sz="3600" b="1" cap="none" baseline="0">
                <a:solidFill>
                  <a:srgbClr val="000000"/>
                </a:solidFill>
              </a:defRPr>
            </a:lvl1pPr>
          </a:lstStyle>
          <a:p>
            <a:r>
              <a:rPr lang="en-US" dirty="0" smtClean="0"/>
              <a:t>Topic Title (36pt)</a:t>
            </a:r>
            <a:endParaRPr lang="en-US" dirty="0"/>
          </a:p>
        </p:txBody>
      </p:sp>
      <p:sp>
        <p:nvSpPr>
          <p:cNvPr id="5" name="Subtitle 1.5"/>
          <p:cNvSpPr>
            <a:spLocks noGrp="1"/>
          </p:cNvSpPr>
          <p:nvPr>
            <p:ph type="body" idx="1" hasCustomPrompt="1"/>
          </p:nvPr>
        </p:nvSpPr>
        <p:spPr>
          <a:xfrm>
            <a:off x="685800" y="3581401"/>
            <a:ext cx="7772400" cy="1500187"/>
          </a:xfrm>
          <a:prstGeom prst="rect">
            <a:avLst/>
          </a:prstGeom>
        </p:spPr>
        <p:txBody>
          <a:bodyPr anchor="t"/>
          <a:lstStyle>
            <a:lvl1pPr marL="0" indent="0">
              <a:buNone/>
              <a:defRPr sz="2400" i="1" baseline="0">
                <a:solidFill>
                  <a:srgbClr val="000000"/>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Subtitle of Topic (optional)</a:t>
            </a:r>
          </a:p>
        </p:txBody>
      </p:sp>
      <p:sp>
        <p:nvSpPr>
          <p:cNvPr id="12" name="Footer Placeholder 11"/>
          <p:cNvSpPr>
            <a:spLocks noGrp="1"/>
          </p:cNvSpPr>
          <p:nvPr>
            <p:ph type="ftr" sz="quarter" idx="11"/>
          </p:nvPr>
        </p:nvSpPr>
        <p:spPr>
          <a:xfrm>
            <a:off x="1706880" y="5943600"/>
            <a:ext cx="7360920" cy="387191"/>
          </a:xfrm>
          <a:prstGeom prst="roundRect">
            <a:avLst>
              <a:gd name="adj" fmla="val 8861"/>
            </a:avLst>
          </a:prstGeom>
        </p:spPr>
        <p:txBody>
          <a:bodyPr/>
          <a:lstStyle>
            <a:lvl1pPr algn="r">
              <a:defRPr i="1">
                <a:solidFill>
                  <a:srgbClr val="000000"/>
                </a:solidFill>
              </a:defRPr>
            </a:lvl1pPr>
          </a:lstStyle>
          <a:p>
            <a:r>
              <a:rPr lang="en-US" dirty="0" smtClean="0"/>
              <a:t>Optional: use this for references or other footnotes (18pt )</a:t>
            </a:r>
            <a:endParaRPr lang="en-US" dirty="0"/>
          </a:p>
        </p:txBody>
      </p:sp>
      <p:sp>
        <p:nvSpPr>
          <p:cNvPr id="6" name="Slide Number Placeholder 3"/>
          <p:cNvSpPr>
            <a:spLocks noGrp="1"/>
          </p:cNvSpPr>
          <p:nvPr>
            <p:ph type="sldNum" sz="quarter" idx="14"/>
          </p:nvPr>
        </p:nvSpPr>
        <p:spPr>
          <a:xfrm>
            <a:off x="8534400" y="6365882"/>
            <a:ext cx="381000" cy="263518"/>
          </a:xfrm>
        </p:spPr>
        <p:txBody>
          <a:bodyPr/>
          <a:lstStyle>
            <a:lvl1pPr>
              <a:defRPr>
                <a:solidFill>
                  <a:schemeClr val="tx1"/>
                </a:solidFill>
              </a:defRPr>
            </a:lvl1pPr>
          </a:lstStyle>
          <a:p>
            <a:fld id="{10C7F894-2A36-495D-AB7C-1055F7AC0F9D}" type="slidenum">
              <a:rPr lang="en-US" smtClean="0"/>
              <a:pPr/>
              <a:t>‹#›</a:t>
            </a:fld>
            <a:endParaRPr lang="en-US" dirty="0"/>
          </a:p>
        </p:txBody>
      </p:sp>
    </p:spTree>
    <p:custDataLst>
      <p:tags r:id="rId1"/>
    </p:custDataLst>
    <p:extLst>
      <p:ext uri="{BB962C8B-B14F-4D97-AF65-F5344CB8AC3E}">
        <p14:creationId xmlns:p14="http://schemas.microsoft.com/office/powerpoint/2010/main" val="382457549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mplate Instruc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5" name="Slide Number Placeholder 2"/>
          <p:cNvSpPr txBox="1">
            <a:spLocks/>
          </p:cNvSpPr>
          <p:nvPr userDrawn="1"/>
        </p:nvSpPr>
        <p:spPr>
          <a:xfrm>
            <a:off x="8534400" y="6365882"/>
            <a:ext cx="381000" cy="263518"/>
          </a:xfrm>
          <a:prstGeom prst="rect">
            <a:avLst/>
          </a:prstGeom>
        </p:spPr>
        <p:txBody>
          <a:bodyPr lIns="0" tIns="0" rIns="0" bIns="0" anchor="ctr"/>
          <a:lstStyle>
            <a:defPPr>
              <a:defRPr lang="en-US"/>
            </a:defPPr>
            <a:lvl1pPr marL="0" algn="ctr" defTabSz="914400" rtl="0" eaLnBrk="1" latinLnBrk="0" hangingPunct="1">
              <a:defRPr sz="1400" kern="1200">
                <a:solidFill>
                  <a:srgbClr val="637E8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D2C783-583D-47C4-9F33-9EB4B47B6128}" type="slidenum">
              <a:rPr lang="en-US" smtClean="0">
                <a:solidFill>
                  <a:schemeClr val="tx1"/>
                </a:solidFill>
              </a:rPr>
              <a:pPr/>
              <a:t>‹#›</a:t>
            </a:fld>
            <a:endParaRPr lang="en-US" dirty="0">
              <a:solidFill>
                <a:schemeClr val="tx1"/>
              </a:solidFill>
            </a:endParaRPr>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91068" y="1037170"/>
            <a:ext cx="3063875" cy="960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Oval 8"/>
          <p:cNvSpPr/>
          <p:nvPr userDrawn="1"/>
        </p:nvSpPr>
        <p:spPr>
          <a:xfrm>
            <a:off x="2988734" y="931337"/>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10" name="Oval 9"/>
          <p:cNvSpPr/>
          <p:nvPr userDrawn="1"/>
        </p:nvSpPr>
        <p:spPr>
          <a:xfrm>
            <a:off x="464610" y="1257832"/>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11" name="Text Placeholder 8"/>
          <p:cNvSpPr txBox="1">
            <a:spLocks/>
          </p:cNvSpPr>
          <p:nvPr userDrawn="1"/>
        </p:nvSpPr>
        <p:spPr>
          <a:xfrm>
            <a:off x="787401" y="2032000"/>
            <a:ext cx="2759075"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Click the </a:t>
            </a:r>
            <a:r>
              <a:rPr lang="en-US" sz="1400" b="1" i="1" dirty="0" smtClean="0">
                <a:solidFill>
                  <a:srgbClr val="000000"/>
                </a:solidFill>
              </a:rPr>
              <a:t>View</a:t>
            </a:r>
            <a:r>
              <a:rPr lang="en-US" sz="1400" dirty="0" smtClean="0">
                <a:solidFill>
                  <a:srgbClr val="000000"/>
                </a:solidFill>
              </a:rPr>
              <a:t> tab</a:t>
            </a:r>
          </a:p>
          <a:p>
            <a:pPr marL="0" indent="0">
              <a:buFont typeface="Arial" pitchFamily="34" charset="0"/>
              <a:buNone/>
            </a:pPr>
            <a:r>
              <a:rPr lang="en-US" sz="1400" dirty="0" smtClean="0">
                <a:solidFill>
                  <a:srgbClr val="000000"/>
                </a:solidFill>
              </a:rPr>
              <a:t>Click the </a:t>
            </a:r>
            <a:r>
              <a:rPr lang="en-US" sz="1400" b="1" i="1" dirty="0" smtClean="0">
                <a:solidFill>
                  <a:srgbClr val="000000"/>
                </a:solidFill>
              </a:rPr>
              <a:t>Slide Master </a:t>
            </a:r>
            <a:r>
              <a:rPr lang="en-US" sz="1400" dirty="0" smtClean="0">
                <a:solidFill>
                  <a:srgbClr val="000000"/>
                </a:solidFill>
              </a:rPr>
              <a:t>button</a:t>
            </a:r>
            <a:endParaRPr lang="en-US" sz="1400" dirty="0">
              <a:solidFill>
                <a:srgbClr val="000000"/>
              </a:solidFill>
            </a:endParaRPr>
          </a:p>
        </p:txBody>
      </p:sp>
      <p:sp>
        <p:nvSpPr>
          <p:cNvPr id="12" name="Oval 11"/>
          <p:cNvSpPr/>
          <p:nvPr userDrawn="1"/>
        </p:nvSpPr>
        <p:spPr>
          <a:xfrm>
            <a:off x="584204" y="2065875"/>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13" name="Oval 12"/>
          <p:cNvSpPr/>
          <p:nvPr userDrawn="1"/>
        </p:nvSpPr>
        <p:spPr>
          <a:xfrm>
            <a:off x="584204" y="2434171"/>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pic>
        <p:nvPicPr>
          <p:cNvPr id="2050"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20510"/>
          <a:stretch/>
        </p:blipFill>
        <p:spPr bwMode="auto">
          <a:xfrm>
            <a:off x="464610" y="2827870"/>
            <a:ext cx="1676399" cy="1267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 Placeholder 8"/>
          <p:cNvSpPr txBox="1">
            <a:spLocks/>
          </p:cNvSpPr>
          <p:nvPr userDrawn="1"/>
        </p:nvSpPr>
        <p:spPr>
          <a:xfrm>
            <a:off x="2426230" y="2836596"/>
            <a:ext cx="1951038"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In the left-hand pane scroll up to the first and largest of the slides</a:t>
            </a:r>
            <a:endParaRPr lang="en-US" sz="1400" dirty="0">
              <a:solidFill>
                <a:srgbClr val="000000"/>
              </a:solidFill>
            </a:endParaRPr>
          </a:p>
        </p:txBody>
      </p:sp>
      <p:sp>
        <p:nvSpPr>
          <p:cNvPr id="17" name="Oval 16"/>
          <p:cNvSpPr/>
          <p:nvPr userDrawn="1"/>
        </p:nvSpPr>
        <p:spPr>
          <a:xfrm>
            <a:off x="2223033" y="2866234"/>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14" name="TextBox 13"/>
          <p:cNvSpPr txBox="1"/>
          <p:nvPr userDrawn="1"/>
        </p:nvSpPr>
        <p:spPr>
          <a:xfrm>
            <a:off x="279932" y="125581"/>
            <a:ext cx="4097336" cy="830997"/>
          </a:xfrm>
          <a:prstGeom prst="rect">
            <a:avLst/>
          </a:prstGeom>
          <a:noFill/>
        </p:spPr>
        <p:txBody>
          <a:bodyPr wrap="square" rtlCol="0">
            <a:spAutoFit/>
          </a:bodyPr>
          <a:lstStyle/>
          <a:p>
            <a:r>
              <a:rPr lang="en-US" sz="1600" dirty="0" smtClean="0">
                <a:solidFill>
                  <a:srgbClr val="000000"/>
                </a:solidFill>
              </a:rPr>
              <a:t>This template is intended for content considered </a:t>
            </a:r>
            <a:r>
              <a:rPr lang="en-US" sz="1600" b="1" dirty="0" smtClean="0">
                <a:solidFill>
                  <a:srgbClr val="000000"/>
                </a:solidFill>
              </a:rPr>
              <a:t>ISO-NE PUBLIC</a:t>
            </a:r>
            <a:r>
              <a:rPr lang="en-US" sz="1600" dirty="0" smtClean="0">
                <a:solidFill>
                  <a:srgbClr val="000000"/>
                </a:solidFill>
              </a:rPr>
              <a:t>. If at any point you need to change the label within the footer: </a:t>
            </a:r>
            <a:endParaRPr lang="en-US" sz="1600" dirty="0">
              <a:solidFill>
                <a:srgbClr val="000000"/>
              </a:solidFill>
            </a:endParaRPr>
          </a:p>
        </p:txBody>
      </p:sp>
      <p:sp>
        <p:nvSpPr>
          <p:cNvPr id="21" name="Text Placeholder 8"/>
          <p:cNvSpPr txBox="1">
            <a:spLocks/>
          </p:cNvSpPr>
          <p:nvPr userDrawn="1"/>
        </p:nvSpPr>
        <p:spPr>
          <a:xfrm>
            <a:off x="2421467" y="4233335"/>
            <a:ext cx="1955801"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Edit the footer to reflect the appropriate label</a:t>
            </a:r>
            <a:r>
              <a:rPr lang="en-US" sz="1400" baseline="0" dirty="0" smtClean="0">
                <a:solidFill>
                  <a:srgbClr val="000000"/>
                </a:solidFill>
              </a:rPr>
              <a:t> </a:t>
            </a:r>
          </a:p>
          <a:p>
            <a:pPr marL="0" indent="0">
              <a:buFont typeface="Arial" pitchFamily="34" charset="0"/>
              <a:buNone/>
            </a:pPr>
            <a:endParaRPr lang="en-US" sz="1400" dirty="0">
              <a:solidFill>
                <a:srgbClr val="000000"/>
              </a:solidFill>
            </a:endParaRPr>
          </a:p>
        </p:txBody>
      </p:sp>
      <p:sp>
        <p:nvSpPr>
          <p:cNvPr id="22" name="Oval 21"/>
          <p:cNvSpPr/>
          <p:nvPr userDrawn="1"/>
        </p:nvSpPr>
        <p:spPr>
          <a:xfrm>
            <a:off x="2218270" y="426297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pic>
        <p:nvPicPr>
          <p:cNvPr id="2052"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595968" y="5071535"/>
            <a:ext cx="571500" cy="66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Text Placeholder 8"/>
          <p:cNvSpPr txBox="1">
            <a:spLocks/>
          </p:cNvSpPr>
          <p:nvPr userDrawn="1"/>
        </p:nvSpPr>
        <p:spPr>
          <a:xfrm>
            <a:off x="2422525" y="5071535"/>
            <a:ext cx="2030943"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On the </a:t>
            </a:r>
            <a:r>
              <a:rPr lang="en-US" sz="1400" i="1" dirty="0" smtClean="0">
                <a:solidFill>
                  <a:srgbClr val="000000"/>
                </a:solidFill>
              </a:rPr>
              <a:t>Slide Maste</a:t>
            </a:r>
            <a:r>
              <a:rPr lang="en-US" sz="1400" dirty="0" smtClean="0">
                <a:solidFill>
                  <a:srgbClr val="000000"/>
                </a:solidFill>
              </a:rPr>
              <a:t>r ribbon, click</a:t>
            </a:r>
            <a:r>
              <a:rPr lang="en-US" sz="1400" baseline="0" dirty="0" smtClean="0">
                <a:solidFill>
                  <a:srgbClr val="000000"/>
                </a:solidFill>
              </a:rPr>
              <a:t> the </a:t>
            </a:r>
            <a:r>
              <a:rPr lang="en-US" sz="1400" b="1" i="1" baseline="0" dirty="0" smtClean="0">
                <a:solidFill>
                  <a:srgbClr val="000000"/>
                </a:solidFill>
              </a:rPr>
              <a:t>Close Master View</a:t>
            </a:r>
            <a:r>
              <a:rPr lang="en-US" sz="1400" baseline="0" dirty="0" smtClean="0">
                <a:solidFill>
                  <a:srgbClr val="000000"/>
                </a:solidFill>
              </a:rPr>
              <a:t> button</a:t>
            </a:r>
          </a:p>
          <a:p>
            <a:pPr marL="0" indent="0">
              <a:buFont typeface="Arial" pitchFamily="34" charset="0"/>
              <a:buNone/>
            </a:pPr>
            <a:endParaRPr lang="en-US" sz="1400" dirty="0">
              <a:solidFill>
                <a:srgbClr val="000000"/>
              </a:solidFill>
            </a:endParaRPr>
          </a:p>
        </p:txBody>
      </p:sp>
      <p:sp>
        <p:nvSpPr>
          <p:cNvPr id="25" name="Oval 24"/>
          <p:cNvSpPr/>
          <p:nvPr userDrawn="1"/>
        </p:nvSpPr>
        <p:spPr>
          <a:xfrm>
            <a:off x="2219328" y="510117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5</a:t>
            </a:r>
            <a:endParaRPr lang="en-US" sz="1200" b="1" dirty="0">
              <a:solidFill>
                <a:schemeClr val="bg1"/>
              </a:solidFill>
            </a:endParaRPr>
          </a:p>
        </p:txBody>
      </p:sp>
      <p:sp>
        <p:nvSpPr>
          <p:cNvPr id="18" name="Rectangle 17"/>
          <p:cNvSpPr/>
          <p:nvPr userDrawn="1"/>
        </p:nvSpPr>
        <p:spPr>
          <a:xfrm>
            <a:off x="110068" y="125581"/>
            <a:ext cx="4419600" cy="61990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27" name="Rectangle 26"/>
          <p:cNvSpPr/>
          <p:nvPr userDrawn="1"/>
        </p:nvSpPr>
        <p:spPr>
          <a:xfrm>
            <a:off x="4758268" y="125580"/>
            <a:ext cx="4267200" cy="619902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28" name="TextBox 27"/>
          <p:cNvSpPr txBox="1"/>
          <p:nvPr userDrawn="1"/>
        </p:nvSpPr>
        <p:spPr>
          <a:xfrm>
            <a:off x="186268" y="5862935"/>
            <a:ext cx="4360066" cy="461665"/>
          </a:xfrm>
          <a:prstGeom prst="rect">
            <a:avLst/>
          </a:prstGeom>
          <a:noFill/>
        </p:spPr>
        <p:txBody>
          <a:bodyPr wrap="square" rtlCol="0">
            <a:spAutoFit/>
          </a:bodyPr>
          <a:lstStyle/>
          <a:p>
            <a:r>
              <a:rPr lang="en-US" sz="1200" i="1" dirty="0" smtClean="0">
                <a:solidFill>
                  <a:srgbClr val="000000"/>
                </a:solidFill>
              </a:rPr>
              <a:t>Note: If using transitional slides,</a:t>
            </a:r>
            <a:r>
              <a:rPr lang="en-US" sz="1200" i="1" baseline="0" dirty="0" smtClean="0">
                <a:solidFill>
                  <a:srgbClr val="000000"/>
                </a:solidFill>
              </a:rPr>
              <a:t> you must also locate these within the Slide Master and edit the footer label accordingly</a:t>
            </a:r>
            <a:endParaRPr lang="en-US" sz="1200" i="1" dirty="0">
              <a:solidFill>
                <a:srgbClr val="000000"/>
              </a:solidFill>
            </a:endParaRPr>
          </a:p>
        </p:txBody>
      </p:sp>
      <p:sp>
        <p:nvSpPr>
          <p:cNvPr id="30" name="TextBox 29"/>
          <p:cNvSpPr txBox="1"/>
          <p:nvPr userDrawn="1"/>
        </p:nvSpPr>
        <p:spPr>
          <a:xfrm>
            <a:off x="5029200" y="135466"/>
            <a:ext cx="3886200" cy="2487861"/>
          </a:xfrm>
          <a:prstGeom prst="rect">
            <a:avLst/>
          </a:prstGeom>
          <a:noFill/>
        </p:spPr>
        <p:txBody>
          <a:bodyPr wrap="square" rtlCol="0">
            <a:spAutoFit/>
          </a:bodyPr>
          <a:lstStyle/>
          <a:p>
            <a:r>
              <a:rPr lang="en-US" sz="1600" dirty="0" smtClean="0">
                <a:solidFill>
                  <a:srgbClr val="000000"/>
                </a:solidFill>
              </a:rPr>
              <a:t>This template</a:t>
            </a:r>
            <a:r>
              <a:rPr lang="en-US" sz="1600" baseline="0" dirty="0" smtClean="0">
                <a:solidFill>
                  <a:srgbClr val="000000"/>
                </a:solidFill>
              </a:rPr>
              <a:t> contains a variety of slide options to support your presentation needs.  </a:t>
            </a:r>
          </a:p>
          <a:p>
            <a:endParaRPr lang="en-US" sz="1400" baseline="0" dirty="0" smtClean="0">
              <a:solidFill>
                <a:srgbClr val="000000"/>
              </a:solidFill>
            </a:endParaRPr>
          </a:p>
          <a:p>
            <a:r>
              <a:rPr lang="en-US" sz="1400" baseline="0" dirty="0" smtClean="0">
                <a:solidFill>
                  <a:srgbClr val="000000"/>
                </a:solidFill>
              </a:rPr>
              <a:t>To change a slide layout:</a:t>
            </a:r>
          </a:p>
          <a:p>
            <a:pPr marL="457200" lvl="1" indent="0">
              <a:spcBef>
                <a:spcPts val="200"/>
              </a:spcBef>
              <a:spcAft>
                <a:spcPts val="200"/>
              </a:spcAft>
              <a:buNone/>
            </a:pPr>
            <a:r>
              <a:rPr lang="en-US" sz="1400" baseline="0" dirty="0" smtClean="0">
                <a:solidFill>
                  <a:srgbClr val="000000"/>
                </a:solidFill>
              </a:rPr>
              <a:t>Select the </a:t>
            </a:r>
            <a:r>
              <a:rPr lang="en-US" sz="1400" b="1" i="1" baseline="0" dirty="0" smtClean="0">
                <a:solidFill>
                  <a:srgbClr val="000000"/>
                </a:solidFill>
              </a:rPr>
              <a:t>slide</a:t>
            </a:r>
            <a:r>
              <a:rPr lang="en-US" sz="1400" baseline="0" dirty="0" smtClean="0">
                <a:solidFill>
                  <a:srgbClr val="000000"/>
                </a:solidFill>
              </a:rPr>
              <a:t> you wish to change.</a:t>
            </a:r>
          </a:p>
          <a:p>
            <a:pPr marL="457200" lvl="1" indent="0">
              <a:spcBef>
                <a:spcPts val="200"/>
              </a:spcBef>
              <a:spcAft>
                <a:spcPts val="200"/>
              </a:spcAft>
              <a:buNone/>
            </a:pPr>
            <a:r>
              <a:rPr lang="en-US" sz="1400" baseline="0" dirty="0" smtClean="0">
                <a:solidFill>
                  <a:srgbClr val="000000"/>
                </a:solidFill>
              </a:rPr>
              <a:t>In the PowerPoint ribbon, click to view the </a:t>
            </a:r>
            <a:r>
              <a:rPr lang="en-US" sz="1400" b="1" i="1" baseline="0" dirty="0" smtClean="0">
                <a:solidFill>
                  <a:srgbClr val="000000"/>
                </a:solidFill>
              </a:rPr>
              <a:t>Home</a:t>
            </a:r>
            <a:r>
              <a:rPr lang="en-US" sz="1400" baseline="0" dirty="0" smtClean="0">
                <a:solidFill>
                  <a:srgbClr val="000000"/>
                </a:solidFill>
              </a:rPr>
              <a:t> tab.</a:t>
            </a:r>
          </a:p>
          <a:p>
            <a:pPr marL="457200" lvl="1" indent="0">
              <a:spcBef>
                <a:spcPts val="200"/>
              </a:spcBef>
              <a:spcAft>
                <a:spcPts val="200"/>
              </a:spcAft>
              <a:buNone/>
            </a:pPr>
            <a:r>
              <a:rPr lang="en-US" sz="1400" dirty="0" smtClean="0">
                <a:solidFill>
                  <a:srgbClr val="000000"/>
                </a:solidFill>
              </a:rPr>
              <a:t>Click the </a:t>
            </a:r>
            <a:r>
              <a:rPr lang="en-US" sz="1400" b="1" i="1" dirty="0" smtClean="0">
                <a:solidFill>
                  <a:srgbClr val="000000"/>
                </a:solidFill>
              </a:rPr>
              <a:t>Layout</a:t>
            </a:r>
            <a:r>
              <a:rPr lang="en-US" sz="1400" dirty="0" smtClean="0">
                <a:solidFill>
                  <a:srgbClr val="000000"/>
                </a:solidFill>
              </a:rPr>
              <a:t> button.</a:t>
            </a:r>
          </a:p>
          <a:p>
            <a:pPr marL="457200" lvl="1" indent="0">
              <a:spcBef>
                <a:spcPts val="200"/>
              </a:spcBef>
              <a:spcAft>
                <a:spcPts val="200"/>
              </a:spcAft>
              <a:buNone/>
            </a:pPr>
            <a:r>
              <a:rPr lang="en-US" sz="1400" dirty="0" smtClean="0">
                <a:solidFill>
                  <a:srgbClr val="000000"/>
                </a:solidFill>
              </a:rPr>
              <a:t>From</a:t>
            </a:r>
            <a:r>
              <a:rPr lang="en-US" sz="1400" baseline="0" dirty="0" smtClean="0">
                <a:solidFill>
                  <a:srgbClr val="000000"/>
                </a:solidFill>
              </a:rPr>
              <a:t> the window of layout options that appears, choose the </a:t>
            </a:r>
            <a:r>
              <a:rPr lang="en-US" sz="1400" b="1" i="1" baseline="0" dirty="0" smtClean="0">
                <a:solidFill>
                  <a:srgbClr val="000000"/>
                </a:solidFill>
              </a:rPr>
              <a:t>desired layout</a:t>
            </a:r>
            <a:r>
              <a:rPr lang="en-US" sz="1400" baseline="0" dirty="0" smtClean="0">
                <a:solidFill>
                  <a:srgbClr val="000000"/>
                </a:solidFill>
              </a:rPr>
              <a:t>.</a:t>
            </a:r>
            <a:endParaRPr lang="en-US" sz="1400" dirty="0" smtClean="0">
              <a:solidFill>
                <a:srgbClr val="000000"/>
              </a:solidFill>
            </a:endParaRPr>
          </a:p>
        </p:txBody>
      </p:sp>
      <p:pic>
        <p:nvPicPr>
          <p:cNvPr id="1028" name="Picture 4"/>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249341" y="2891357"/>
            <a:ext cx="3632192" cy="1748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5" name="Oval 44"/>
          <p:cNvSpPr/>
          <p:nvPr userDrawn="1"/>
        </p:nvSpPr>
        <p:spPr>
          <a:xfrm>
            <a:off x="5249342" y="14060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47" name="Oval 46"/>
          <p:cNvSpPr/>
          <p:nvPr userDrawn="1"/>
        </p:nvSpPr>
        <p:spPr>
          <a:xfrm>
            <a:off x="5249341" y="1866896"/>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48" name="Oval 47"/>
          <p:cNvSpPr/>
          <p:nvPr userDrawn="1"/>
        </p:nvSpPr>
        <p:spPr>
          <a:xfrm>
            <a:off x="5249342" y="21336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sp>
        <p:nvSpPr>
          <p:cNvPr id="49" name="Oval 48"/>
          <p:cNvSpPr/>
          <p:nvPr userDrawn="1"/>
        </p:nvSpPr>
        <p:spPr>
          <a:xfrm>
            <a:off x="5249341" y="1110197"/>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50" name="Oval 49"/>
          <p:cNvSpPr/>
          <p:nvPr userDrawn="1"/>
        </p:nvSpPr>
        <p:spPr>
          <a:xfrm>
            <a:off x="5477942" y="27432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51" name="Oval 50"/>
          <p:cNvSpPr/>
          <p:nvPr userDrawn="1"/>
        </p:nvSpPr>
        <p:spPr>
          <a:xfrm>
            <a:off x="6400800" y="29419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52" name="Oval 51"/>
          <p:cNvSpPr/>
          <p:nvPr userDrawn="1"/>
        </p:nvSpPr>
        <p:spPr>
          <a:xfrm>
            <a:off x="7772400" y="394970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sp>
        <p:nvSpPr>
          <p:cNvPr id="54" name="TextBox 53"/>
          <p:cNvSpPr txBox="1"/>
          <p:nvPr userDrawn="1"/>
        </p:nvSpPr>
        <p:spPr>
          <a:xfrm>
            <a:off x="5029200" y="4812695"/>
            <a:ext cx="3886200" cy="584775"/>
          </a:xfrm>
          <a:prstGeom prst="rect">
            <a:avLst/>
          </a:prstGeom>
          <a:noFill/>
        </p:spPr>
        <p:txBody>
          <a:bodyPr wrap="square" rtlCol="0">
            <a:spAutoFit/>
          </a:bodyPr>
          <a:lstStyle/>
          <a:p>
            <a:r>
              <a:rPr lang="en-US" sz="1600" dirty="0" smtClean="0">
                <a:solidFill>
                  <a:srgbClr val="000000"/>
                </a:solidFill>
              </a:rPr>
              <a:t>Note:</a:t>
            </a:r>
            <a:r>
              <a:rPr lang="en-US" sz="1600" baseline="0" dirty="0" smtClean="0">
                <a:solidFill>
                  <a:srgbClr val="000000"/>
                </a:solidFill>
              </a:rPr>
              <a:t> these same layout options are available to you when inserting a new slide.</a:t>
            </a:r>
            <a:endParaRPr lang="en-US" sz="1600" dirty="0" smtClean="0">
              <a:solidFill>
                <a:srgbClr val="000000"/>
              </a:solidFill>
            </a:endParaRPr>
          </a:p>
        </p:txBody>
      </p:sp>
      <p:pic>
        <p:nvPicPr>
          <p:cNvPr id="1026" name="Picture 2"/>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425066" y="4179125"/>
            <a:ext cx="1736725" cy="555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742603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emplate Instruc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rgbClr val="000000"/>
                </a:solidFill>
              </a:defRPr>
            </a:lvl1pPr>
          </a:lstStyle>
          <a:p>
            <a:fld id="{10C7F894-2A36-495D-AB7C-1055F7AC0F9D}" type="slidenum">
              <a:rPr lang="en-US" smtClean="0"/>
              <a:pPr/>
              <a:t>‹#›</a:t>
            </a:fld>
            <a:endParaRPr lang="en-US" dirty="0"/>
          </a:p>
        </p:txBody>
      </p:sp>
      <p:sp>
        <p:nvSpPr>
          <p:cNvPr id="5" name="Slide Number Placeholder 2"/>
          <p:cNvSpPr txBox="1">
            <a:spLocks/>
          </p:cNvSpPr>
          <p:nvPr userDrawn="1"/>
        </p:nvSpPr>
        <p:spPr>
          <a:xfrm>
            <a:off x="8534400" y="6365882"/>
            <a:ext cx="381000" cy="263518"/>
          </a:xfrm>
          <a:prstGeom prst="rect">
            <a:avLst/>
          </a:prstGeom>
        </p:spPr>
        <p:txBody>
          <a:bodyPr lIns="0" tIns="0" rIns="0" bIns="0" anchor="ctr"/>
          <a:lstStyle>
            <a:defPPr>
              <a:defRPr lang="en-US"/>
            </a:defPPr>
            <a:lvl1pPr marL="0" algn="ctr" defTabSz="914400" rtl="0" eaLnBrk="1" latinLnBrk="0" hangingPunct="1">
              <a:defRPr sz="1400" kern="1200">
                <a:solidFill>
                  <a:srgbClr val="637E8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D2C783-583D-47C4-9F33-9EB4B47B6128}" type="slidenum">
              <a:rPr lang="en-US" smtClean="0">
                <a:solidFill>
                  <a:schemeClr val="tx1"/>
                </a:solidFill>
              </a:rPr>
              <a:pPr/>
              <a:t>‹#›</a:t>
            </a:fld>
            <a:endParaRPr lang="en-US" dirty="0">
              <a:solidFill>
                <a:schemeClr val="tx1"/>
              </a:solidFill>
            </a:endParaRPr>
          </a:p>
        </p:txBody>
      </p:sp>
      <p:sp>
        <p:nvSpPr>
          <p:cNvPr id="18" name="Rectangle 17"/>
          <p:cNvSpPr/>
          <p:nvPr userDrawn="1"/>
        </p:nvSpPr>
        <p:spPr>
          <a:xfrm>
            <a:off x="110068" y="125581"/>
            <a:ext cx="4419600" cy="61990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30" name="TextBox 29"/>
          <p:cNvSpPr txBox="1"/>
          <p:nvPr userDrawn="1"/>
        </p:nvSpPr>
        <p:spPr>
          <a:xfrm>
            <a:off x="152400" y="135466"/>
            <a:ext cx="2628900" cy="954107"/>
          </a:xfrm>
          <a:prstGeom prst="rect">
            <a:avLst/>
          </a:prstGeom>
          <a:noFill/>
        </p:spPr>
        <p:txBody>
          <a:bodyPr wrap="square" rtlCol="0">
            <a:spAutoFit/>
          </a:bodyPr>
          <a:lstStyle/>
          <a:p>
            <a:r>
              <a:rPr lang="en-US" sz="1400" dirty="0" smtClean="0">
                <a:solidFill>
                  <a:srgbClr val="000000"/>
                </a:solidFill>
              </a:rPr>
              <a:t>This template contains approved ISO-NE colors,</a:t>
            </a:r>
            <a:r>
              <a:rPr lang="en-US" sz="1400" baseline="0" dirty="0" smtClean="0">
                <a:solidFill>
                  <a:srgbClr val="000000"/>
                </a:solidFill>
              </a:rPr>
              <a:t> which can be accessed from any color palette (e.g., font color, shape fill):</a:t>
            </a:r>
            <a:endParaRPr lang="en-US" sz="1400" dirty="0">
              <a:solidFill>
                <a:srgbClr val="000000"/>
              </a:solidFill>
            </a:endParaRPr>
          </a:p>
        </p:txBody>
      </p:sp>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68600" y="330200"/>
            <a:ext cx="15621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2" name="Table 11"/>
          <p:cNvGraphicFramePr>
            <a:graphicFrameLocks noGrp="1"/>
          </p:cNvGraphicFramePr>
          <p:nvPr userDrawn="1">
            <p:extLst>
              <p:ext uri="{D42A27DB-BD31-4B8C-83A1-F6EECF244321}">
                <p14:modId xmlns:p14="http://schemas.microsoft.com/office/powerpoint/2010/main" val="1709699927"/>
              </p:ext>
            </p:extLst>
          </p:nvPr>
        </p:nvGraphicFramePr>
        <p:xfrm>
          <a:off x="228600" y="1092200"/>
          <a:ext cx="4165068" cy="5212080"/>
        </p:xfrm>
        <a:graphic>
          <a:graphicData uri="http://schemas.openxmlformats.org/drawingml/2006/table">
            <a:tbl>
              <a:tblPr firstRow="1" bandRow="1">
                <a:tableStyleId>{7E9639D4-E3E2-4D34-9284-5A2195B3D0D7}</a:tableStyleId>
              </a:tblPr>
              <a:tblGrid>
                <a:gridCol w="812268">
                  <a:extLst>
                    <a:ext uri="{9D8B030D-6E8A-4147-A177-3AD203B41FA5}">
                      <a16:colId xmlns:a16="http://schemas.microsoft.com/office/drawing/2014/main" val="20000"/>
                    </a:ext>
                  </a:extLst>
                </a:gridCol>
                <a:gridCol w="1066799">
                  <a:extLst>
                    <a:ext uri="{9D8B030D-6E8A-4147-A177-3AD203B41FA5}">
                      <a16:colId xmlns:a16="http://schemas.microsoft.com/office/drawing/2014/main" val="20001"/>
                    </a:ext>
                  </a:extLst>
                </a:gridCol>
                <a:gridCol w="2286001">
                  <a:extLst>
                    <a:ext uri="{9D8B030D-6E8A-4147-A177-3AD203B41FA5}">
                      <a16:colId xmlns:a16="http://schemas.microsoft.com/office/drawing/2014/main" val="20002"/>
                    </a:ext>
                  </a:extLst>
                </a:gridCol>
              </a:tblGrid>
              <a:tr h="0">
                <a:tc>
                  <a:txBody>
                    <a:bodyPr/>
                    <a:lstStyle/>
                    <a:p>
                      <a:pPr algn="l"/>
                      <a:r>
                        <a:rPr lang="en-US" sz="1400" dirty="0" smtClean="0"/>
                        <a:t>Color</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RGB Value</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Description</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23.149.210</a:t>
                      </a:r>
                    </a:p>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Blue: Use as primary color for headers and accents</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251.185.47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Yellow: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246.137.32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Orange: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236.51.37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Red: Use as an accent color</a:t>
                      </a:r>
                    </a:p>
                    <a:p>
                      <a:pPr algn="l"/>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3180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133.85.161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Purple: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119.189.42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Green: Use as an accent color</a:t>
                      </a:r>
                    </a:p>
                    <a:p>
                      <a:pPr algn="l"/>
                      <a:endParaRPr lang="en-US" sz="1200" b="0" kern="1200" dirty="0" smtClean="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109.207.246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Light Blue: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30.106.154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a:t>
                      </a:r>
                      <a:r>
                        <a:rPr lang="en-US" sz="1200" b="0" kern="1200" baseline="0" dirty="0" smtClean="0">
                          <a:solidFill>
                            <a:srgbClr val="000000"/>
                          </a:solidFill>
                          <a:latin typeface="+mn-lt"/>
                          <a:ea typeface="+mn-ea"/>
                          <a:cs typeface="+mn-cs"/>
                        </a:rPr>
                        <a:t> Dark Blue: </a:t>
                      </a:r>
                      <a:r>
                        <a:rPr lang="en-US" sz="1200" b="0" kern="1200" dirty="0" smtClean="0">
                          <a:solidFill>
                            <a:srgbClr val="000000"/>
                          </a:solidFill>
                          <a:latin typeface="+mn-lt"/>
                          <a:ea typeface="+mn-ea"/>
                          <a:cs typeface="+mn-cs"/>
                        </a:rPr>
                        <a:t>Use as an accent color</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98.119.127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Gray: Use as a secondary font color</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00"/>
                    </a:solidFill>
                  </a:tcPr>
                </a:tc>
                <a:tc>
                  <a:txBody>
                    <a:bodyPr/>
                    <a:lstStyle/>
                    <a:p>
                      <a:pPr algn="l"/>
                      <a:r>
                        <a:rPr lang="en-US" sz="1200" dirty="0" smtClean="0">
                          <a:solidFill>
                            <a:srgbClr val="000000"/>
                          </a:solidFill>
                        </a:rPr>
                        <a:t>0.0.0</a:t>
                      </a:r>
                      <a:endParaRPr lang="en-US" sz="120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Black: Use as a primary font color</a:t>
                      </a:r>
                    </a:p>
                    <a:p>
                      <a:pPr algn="l"/>
                      <a:endParaRPr lang="en-US" sz="1200" b="0" kern="1200" dirty="0" smtClean="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r h="0">
                <a:tc>
                  <a:txBody>
                    <a:bodyPr/>
                    <a:lstStyle/>
                    <a:p>
                      <a:pPr algn="l"/>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lang="en-US" sz="1200" b="0" kern="1200" dirty="0" smtClean="0">
                          <a:solidFill>
                            <a:srgbClr val="000000"/>
                          </a:solidFill>
                          <a:latin typeface="+mn-lt"/>
                          <a:ea typeface="+mn-ea"/>
                          <a:cs typeface="+mn-cs"/>
                        </a:rPr>
                        <a:t>255.255.255</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lang="en-US" sz="1200" b="0" kern="1200" dirty="0" smtClean="0">
                          <a:solidFill>
                            <a:srgbClr val="000000"/>
                          </a:solidFill>
                          <a:latin typeface="+mn-lt"/>
                          <a:ea typeface="+mn-ea"/>
                          <a:cs typeface="+mn-cs"/>
                        </a:rPr>
                        <a:t>White: Use as needed</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13" name="Rectangle 12"/>
          <p:cNvSpPr/>
          <p:nvPr userDrawn="1"/>
        </p:nvSpPr>
        <p:spPr>
          <a:xfrm>
            <a:off x="4758268" y="125581"/>
            <a:ext cx="4267200" cy="40654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14" name="TextBox 13"/>
          <p:cNvSpPr txBox="1"/>
          <p:nvPr userDrawn="1"/>
        </p:nvSpPr>
        <p:spPr>
          <a:xfrm>
            <a:off x="4851402" y="152400"/>
            <a:ext cx="4097336" cy="584775"/>
          </a:xfrm>
          <a:prstGeom prst="rect">
            <a:avLst/>
          </a:prstGeom>
          <a:noFill/>
        </p:spPr>
        <p:txBody>
          <a:bodyPr wrap="square" rtlCol="0">
            <a:spAutoFit/>
          </a:bodyPr>
          <a:lstStyle/>
          <a:p>
            <a:r>
              <a:rPr lang="en-US" sz="1600" dirty="0" smtClean="0">
                <a:solidFill>
                  <a:srgbClr val="000000"/>
                </a:solidFill>
              </a:rPr>
              <a:t>This template contains approved font</a:t>
            </a:r>
            <a:r>
              <a:rPr lang="en-US" sz="1600" baseline="0" dirty="0" smtClean="0">
                <a:solidFill>
                  <a:srgbClr val="000000"/>
                </a:solidFill>
              </a:rPr>
              <a:t> size and style which will be automatically applied. </a:t>
            </a:r>
            <a:endParaRPr lang="en-US" sz="1600" dirty="0">
              <a:solidFill>
                <a:srgbClr val="000000"/>
              </a:solidFill>
            </a:endParaRPr>
          </a:p>
        </p:txBody>
      </p:sp>
      <p:sp>
        <p:nvSpPr>
          <p:cNvPr id="15" name="TextBox 14"/>
          <p:cNvSpPr txBox="1"/>
          <p:nvPr userDrawn="1"/>
        </p:nvSpPr>
        <p:spPr>
          <a:xfrm>
            <a:off x="4969937" y="685800"/>
            <a:ext cx="4038070" cy="2438400"/>
          </a:xfrm>
          <a:prstGeom prst="rect">
            <a:avLst/>
          </a:prstGeom>
          <a:noFill/>
        </p:spPr>
        <p:txBody>
          <a:bodyPr wrap="none" rtlCol="0">
            <a:noAutofit/>
          </a:bodyPr>
          <a:lstStyle/>
          <a:p>
            <a:pPr algn="r">
              <a:spcBef>
                <a:spcPts val="600"/>
              </a:spcBef>
            </a:pPr>
            <a:r>
              <a:rPr lang="en-US" sz="2800" b="1" baseline="0" dirty="0" smtClean="0">
                <a:solidFill>
                  <a:srgbClr val="000000"/>
                </a:solidFill>
              </a:rPr>
              <a:t>Slide Title – Calibri 28</a:t>
            </a:r>
          </a:p>
          <a:p>
            <a:pPr algn="r">
              <a:spcBef>
                <a:spcPts val="600"/>
              </a:spcBef>
            </a:pPr>
            <a:r>
              <a:rPr lang="en-US" sz="2400" baseline="0" dirty="0" smtClean="0">
                <a:solidFill>
                  <a:srgbClr val="000000"/>
                </a:solidFill>
              </a:rPr>
              <a:t>Content Title/Bullet 1 – Calibri 24</a:t>
            </a:r>
            <a:endParaRPr lang="en-US" baseline="0" dirty="0" smtClean="0">
              <a:solidFill>
                <a:srgbClr val="000000"/>
              </a:solidFill>
            </a:endParaRPr>
          </a:p>
          <a:p>
            <a:pPr algn="r">
              <a:spcBef>
                <a:spcPts val="600"/>
              </a:spcBef>
            </a:pPr>
            <a:r>
              <a:rPr lang="en-US" sz="2000" baseline="0" dirty="0" smtClean="0">
                <a:solidFill>
                  <a:srgbClr val="000000"/>
                </a:solidFill>
              </a:rPr>
              <a:t>Content Text/Bullet 2 – Calibri 20</a:t>
            </a:r>
            <a:endParaRPr lang="en-US" baseline="0" dirty="0" smtClean="0">
              <a:solidFill>
                <a:srgbClr val="000000"/>
              </a:solidFill>
            </a:endParaRPr>
          </a:p>
          <a:p>
            <a:pPr algn="r">
              <a:spcBef>
                <a:spcPts val="600"/>
              </a:spcBef>
            </a:pPr>
            <a:r>
              <a:rPr lang="en-US" baseline="0" dirty="0" smtClean="0">
                <a:solidFill>
                  <a:srgbClr val="000000"/>
                </a:solidFill>
              </a:rPr>
              <a:t>Chart Content/Bullet 3 – Calibri18</a:t>
            </a:r>
          </a:p>
          <a:p>
            <a:pPr algn="r">
              <a:spcBef>
                <a:spcPts val="600"/>
              </a:spcBef>
            </a:pPr>
            <a:r>
              <a:rPr lang="en-US" sz="1600" baseline="0" dirty="0" smtClean="0">
                <a:solidFill>
                  <a:srgbClr val="000000"/>
                </a:solidFill>
              </a:rPr>
              <a:t>Bullet 4 &amp; Bullet 5 – Calibri 16</a:t>
            </a:r>
            <a:endParaRPr lang="en-US" baseline="0" dirty="0" smtClean="0">
              <a:solidFill>
                <a:srgbClr val="000000"/>
              </a:solidFill>
            </a:endParaRPr>
          </a:p>
          <a:p>
            <a:pPr algn="r">
              <a:spcBef>
                <a:spcPts val="600"/>
              </a:spcBef>
            </a:pPr>
            <a:r>
              <a:rPr lang="en-US" sz="1600" b="0" baseline="0" dirty="0" smtClean="0">
                <a:solidFill>
                  <a:srgbClr val="000000"/>
                </a:solidFill>
              </a:rPr>
              <a:t>Slide Number – Calibri 14</a:t>
            </a:r>
          </a:p>
          <a:p>
            <a:pPr algn="r">
              <a:spcBef>
                <a:spcPts val="600"/>
              </a:spcBef>
            </a:pPr>
            <a:endParaRPr lang="en-US" sz="1600" b="0" baseline="0" dirty="0" smtClean="0">
              <a:solidFill>
                <a:srgbClr val="000000"/>
              </a:solidFill>
            </a:endParaRPr>
          </a:p>
        </p:txBody>
      </p:sp>
      <p:sp>
        <p:nvSpPr>
          <p:cNvPr id="16" name="Rectangle 15"/>
          <p:cNvSpPr/>
          <p:nvPr userDrawn="1"/>
        </p:nvSpPr>
        <p:spPr>
          <a:xfrm>
            <a:off x="4876800" y="3200400"/>
            <a:ext cx="4191000" cy="830997"/>
          </a:xfrm>
          <a:prstGeom prst="rect">
            <a:avLst/>
          </a:prstGeom>
        </p:spPr>
        <p:txBody>
          <a:bodyPr wrap="square">
            <a:spAutoFit/>
          </a:bodyPr>
          <a:lstStyle/>
          <a:p>
            <a:pPr algn="l">
              <a:spcBef>
                <a:spcPts val="600"/>
              </a:spcBef>
            </a:pPr>
            <a:r>
              <a:rPr lang="en-US" sz="1600" b="0" baseline="0" dirty="0" smtClean="0">
                <a:solidFill>
                  <a:srgbClr val="000000"/>
                </a:solidFill>
              </a:rPr>
              <a:t>Font within the presentation will appear black by default, but may be changed to ISO gray if desired.</a:t>
            </a:r>
            <a:endParaRPr lang="en-US" sz="1600" b="0" dirty="0">
              <a:solidFill>
                <a:srgbClr val="000000"/>
              </a:solidFill>
            </a:endParaRPr>
          </a:p>
        </p:txBody>
      </p:sp>
      <p:sp>
        <p:nvSpPr>
          <p:cNvPr id="17" name="Rectangle 16"/>
          <p:cNvSpPr/>
          <p:nvPr userDrawn="1"/>
        </p:nvSpPr>
        <p:spPr>
          <a:xfrm>
            <a:off x="4757058" y="4267200"/>
            <a:ext cx="4267200" cy="20574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19" name="TextBox 18"/>
          <p:cNvSpPr txBox="1"/>
          <p:nvPr userDrawn="1"/>
        </p:nvSpPr>
        <p:spPr>
          <a:xfrm>
            <a:off x="4800600" y="4293275"/>
            <a:ext cx="4114800" cy="2031325"/>
          </a:xfrm>
          <a:prstGeom prst="rect">
            <a:avLst/>
          </a:prstGeom>
          <a:noFill/>
        </p:spPr>
        <p:txBody>
          <a:bodyPr wrap="square" rtlCol="0">
            <a:spAutoFit/>
          </a:bodyPr>
          <a:lstStyle/>
          <a:p>
            <a:r>
              <a:rPr lang="en-US" sz="1400" b="1" kern="1200" dirty="0" smtClean="0">
                <a:solidFill>
                  <a:srgbClr val="000000"/>
                </a:solidFill>
                <a:effectLst/>
                <a:latin typeface="+mn-lt"/>
                <a:ea typeface="+mn-ea"/>
                <a:cs typeface="+mn-cs"/>
              </a:rPr>
              <a:t>TIP</a:t>
            </a:r>
            <a:r>
              <a:rPr lang="en-US" sz="1400" kern="1200" dirty="0" smtClean="0">
                <a:solidFill>
                  <a:srgbClr val="000000"/>
                </a:solidFill>
                <a:effectLst/>
                <a:latin typeface="+mn-lt"/>
                <a:ea typeface="+mn-ea"/>
                <a:cs typeface="+mn-cs"/>
              </a:rPr>
              <a:t>: If you experience issues with page numbering:</a:t>
            </a:r>
          </a:p>
          <a:p>
            <a:pPr marL="571500" lvl="0" indent="-342900">
              <a:buFont typeface="+mj-lt"/>
              <a:buAutoNum type="arabicPeriod"/>
            </a:pPr>
            <a:r>
              <a:rPr lang="en-US" sz="1400" kern="1200" dirty="0" smtClean="0">
                <a:solidFill>
                  <a:srgbClr val="000000"/>
                </a:solidFill>
                <a:effectLst/>
                <a:latin typeface="+mn-lt"/>
                <a:ea typeface="+mn-ea"/>
                <a:cs typeface="+mn-cs"/>
              </a:rPr>
              <a:t>Click to view the </a:t>
            </a:r>
            <a:r>
              <a:rPr lang="en-US" sz="1400" b="1" i="1" kern="1200" dirty="0" smtClean="0">
                <a:solidFill>
                  <a:srgbClr val="000000"/>
                </a:solidFill>
                <a:effectLst/>
                <a:latin typeface="+mn-lt"/>
                <a:ea typeface="+mn-ea"/>
                <a:cs typeface="+mn-cs"/>
              </a:rPr>
              <a:t>Insert</a:t>
            </a:r>
            <a:r>
              <a:rPr lang="en-US" sz="1400" i="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tab.</a:t>
            </a:r>
          </a:p>
          <a:p>
            <a:pPr marL="571500" lvl="0" indent="-342900">
              <a:buFont typeface="+mj-lt"/>
              <a:buAutoNum type="arabicPeriod"/>
            </a:pPr>
            <a:r>
              <a:rPr lang="en-US" sz="1400" kern="1200" dirty="0" smtClean="0">
                <a:solidFill>
                  <a:srgbClr val="000000"/>
                </a:solidFill>
                <a:effectLst/>
                <a:latin typeface="+mn-lt"/>
                <a:ea typeface="+mn-ea"/>
                <a:cs typeface="+mn-cs"/>
              </a:rPr>
              <a:t>Click the </a:t>
            </a:r>
            <a:r>
              <a:rPr lang="en-US" sz="1400" b="1" i="1" kern="1200" dirty="0" smtClean="0">
                <a:solidFill>
                  <a:srgbClr val="000000"/>
                </a:solidFill>
                <a:effectLst/>
                <a:latin typeface="+mn-lt"/>
                <a:ea typeface="+mn-ea"/>
                <a:cs typeface="+mn-cs"/>
              </a:rPr>
              <a:t>Header &amp; Footer </a:t>
            </a:r>
            <a:r>
              <a:rPr lang="en-US" sz="1400" kern="1200" dirty="0" smtClean="0">
                <a:solidFill>
                  <a:srgbClr val="000000"/>
                </a:solidFill>
                <a:effectLst/>
                <a:latin typeface="+mn-lt"/>
                <a:ea typeface="+mn-ea"/>
                <a:cs typeface="+mn-cs"/>
              </a:rPr>
              <a:t>button.</a:t>
            </a:r>
          </a:p>
          <a:p>
            <a:pPr marL="571500" lvl="0" indent="-342900">
              <a:buFont typeface="+mj-lt"/>
              <a:buAutoNum type="arabicPeriod"/>
            </a:pPr>
            <a:r>
              <a:rPr lang="en-US" sz="1400" kern="1200" dirty="0" smtClean="0">
                <a:solidFill>
                  <a:srgbClr val="000000"/>
                </a:solidFill>
                <a:effectLst/>
                <a:latin typeface="+mn-lt"/>
                <a:ea typeface="+mn-ea"/>
                <a:cs typeface="+mn-cs"/>
              </a:rPr>
              <a:t>In the dialog box that opens, uncheck the </a:t>
            </a:r>
            <a:r>
              <a:rPr lang="en-US" sz="1400" b="1" i="1" kern="1200" dirty="0" smtClean="0">
                <a:solidFill>
                  <a:srgbClr val="000000"/>
                </a:solidFill>
                <a:effectLst/>
                <a:latin typeface="+mn-lt"/>
                <a:ea typeface="+mn-ea"/>
                <a:cs typeface="+mn-cs"/>
              </a:rPr>
              <a:t>Slide number</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checkbox. </a:t>
            </a:r>
          </a:p>
          <a:p>
            <a:pPr marL="571500" lvl="0" indent="-342900">
              <a:buFont typeface="+mj-lt"/>
              <a:buAutoNum type="arabicPeriod"/>
            </a:pPr>
            <a:r>
              <a:rPr lang="en-US" sz="1400" kern="1200" dirty="0" smtClean="0">
                <a:solidFill>
                  <a:srgbClr val="000000"/>
                </a:solidFill>
                <a:effectLst/>
                <a:latin typeface="+mn-lt"/>
                <a:ea typeface="+mn-ea"/>
                <a:cs typeface="+mn-cs"/>
              </a:rPr>
              <a:t>Click the </a:t>
            </a:r>
            <a:r>
              <a:rPr lang="en-US" sz="1400" b="1" i="1" kern="1200" dirty="0" smtClean="0">
                <a:solidFill>
                  <a:srgbClr val="000000"/>
                </a:solidFill>
                <a:effectLst/>
                <a:latin typeface="+mn-lt"/>
                <a:ea typeface="+mn-ea"/>
                <a:cs typeface="+mn-cs"/>
              </a:rPr>
              <a:t>Apply to All</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button.</a:t>
            </a:r>
          </a:p>
          <a:p>
            <a:pPr marL="571500" lvl="0" indent="-342900">
              <a:buFont typeface="+mj-lt"/>
              <a:buAutoNum type="arabicPeriod"/>
            </a:pPr>
            <a:r>
              <a:rPr lang="en-US" sz="1400" kern="1200" dirty="0" smtClean="0">
                <a:solidFill>
                  <a:srgbClr val="000000"/>
                </a:solidFill>
                <a:effectLst/>
                <a:latin typeface="+mn-lt"/>
                <a:ea typeface="+mn-ea"/>
                <a:cs typeface="+mn-cs"/>
              </a:rPr>
              <a:t>Return to the Header and Footer dialog</a:t>
            </a:r>
            <a:r>
              <a:rPr lang="en-US" sz="1400" kern="1200" baseline="0" dirty="0" smtClean="0">
                <a:solidFill>
                  <a:srgbClr val="000000"/>
                </a:solidFill>
                <a:effectLst/>
                <a:latin typeface="+mn-lt"/>
                <a:ea typeface="+mn-ea"/>
                <a:cs typeface="+mn-cs"/>
              </a:rPr>
              <a:t> box and </a:t>
            </a:r>
            <a:r>
              <a:rPr lang="en-US" sz="1400" kern="1200" dirty="0" smtClean="0">
                <a:solidFill>
                  <a:srgbClr val="000000"/>
                </a:solidFill>
                <a:effectLst/>
                <a:latin typeface="+mn-lt"/>
                <a:ea typeface="+mn-ea"/>
                <a:cs typeface="+mn-cs"/>
              </a:rPr>
              <a:t>recheck the </a:t>
            </a:r>
            <a:r>
              <a:rPr lang="en-US" sz="1400" b="1" i="1" kern="1200" dirty="0" smtClean="0">
                <a:solidFill>
                  <a:srgbClr val="000000"/>
                </a:solidFill>
                <a:effectLst/>
                <a:latin typeface="+mn-lt"/>
                <a:ea typeface="+mn-ea"/>
                <a:cs typeface="+mn-cs"/>
              </a:rPr>
              <a:t>Slide number</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checkbox.</a:t>
            </a:r>
          </a:p>
          <a:p>
            <a:pPr marL="571500" lvl="0" indent="-342900">
              <a:buFont typeface="+mj-lt"/>
              <a:buAutoNum type="arabicPeriod"/>
            </a:pPr>
            <a:r>
              <a:rPr lang="en-US" sz="1400" kern="1200" dirty="0" smtClean="0">
                <a:solidFill>
                  <a:srgbClr val="000000"/>
                </a:solidFill>
                <a:effectLst/>
                <a:latin typeface="+mn-lt"/>
                <a:ea typeface="+mn-ea"/>
                <a:cs typeface="+mn-cs"/>
              </a:rPr>
              <a:t>Click the </a:t>
            </a:r>
            <a:r>
              <a:rPr lang="en-US" sz="1400" b="1" i="1" kern="1200" dirty="0" smtClean="0">
                <a:solidFill>
                  <a:srgbClr val="000000"/>
                </a:solidFill>
                <a:effectLst/>
                <a:latin typeface="+mn-lt"/>
                <a:ea typeface="+mn-ea"/>
                <a:cs typeface="+mn-cs"/>
              </a:rPr>
              <a:t>Apply to All</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button.</a:t>
            </a:r>
            <a:endParaRPr lang="en-US" sz="1400" kern="1200" dirty="0">
              <a:solidFill>
                <a:srgbClr val="000000"/>
              </a:solidFill>
              <a:effectLst/>
              <a:latin typeface="+mn-lt"/>
              <a:ea typeface="+mn-ea"/>
              <a:cs typeface="+mn-cs"/>
            </a:endParaRPr>
          </a:p>
        </p:txBody>
      </p:sp>
    </p:spTree>
    <p:extLst>
      <p:ext uri="{BB962C8B-B14F-4D97-AF65-F5344CB8AC3E}">
        <p14:creationId xmlns:p14="http://schemas.microsoft.com/office/powerpoint/2010/main" val="3715283988"/>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1_iso question slide">
    <p:spTree>
      <p:nvGrpSpPr>
        <p:cNvPr id="1" name=""/>
        <p:cNvGrpSpPr/>
        <p:nvPr/>
      </p:nvGrpSpPr>
      <p:grpSpPr>
        <a:xfrm>
          <a:off x="0" y="0"/>
          <a:ext cx="0" cy="0"/>
          <a:chOff x="0" y="0"/>
          <a:chExt cx="0" cy="0"/>
        </a:xfrm>
      </p:grpSpPr>
      <p:pic>
        <p:nvPicPr>
          <p:cNvPr id="11" name="Picture 10" descr="question_text copy.png"/>
          <p:cNvPicPr>
            <a:picLocks noChangeAspect="1"/>
          </p:cNvPicPr>
          <p:nvPr/>
        </p:nvPicPr>
        <p:blipFill>
          <a:blip r:embed="rId2" cstate="print"/>
          <a:stretch>
            <a:fillRect/>
          </a:stretch>
        </p:blipFill>
        <p:spPr>
          <a:xfrm>
            <a:off x="1054100" y="3057175"/>
            <a:ext cx="3718253" cy="743651"/>
          </a:xfrm>
          <a:prstGeom prst="rect">
            <a:avLst/>
          </a:prstGeom>
        </p:spPr>
      </p:pic>
      <p:pic>
        <p:nvPicPr>
          <p:cNvPr id="13" name="Picture 12" descr="blue_question.png"/>
          <p:cNvPicPr>
            <a:picLocks noChangeAspect="1"/>
          </p:cNvPicPr>
          <p:nvPr/>
        </p:nvPicPr>
        <p:blipFill>
          <a:blip r:embed="rId3" cstate="print"/>
          <a:stretch>
            <a:fillRect/>
          </a:stretch>
        </p:blipFill>
        <p:spPr>
          <a:xfrm>
            <a:off x="5410200" y="1200429"/>
            <a:ext cx="2895238" cy="4457143"/>
          </a:xfrm>
          <a:prstGeom prst="rect">
            <a:avLst/>
          </a:prstGeom>
        </p:spPr>
      </p:pic>
      <p:sp>
        <p:nvSpPr>
          <p:cNvPr id="8" name="Slide Number Placeholder 5"/>
          <p:cNvSpPr>
            <a:spLocks noGrp="1"/>
          </p:cNvSpPr>
          <p:nvPr>
            <p:ph type="sldNum" sz="quarter" idx="4"/>
          </p:nvPr>
        </p:nvSpPr>
        <p:spPr>
          <a:xfrm>
            <a:off x="8770289" y="6448508"/>
            <a:ext cx="313326" cy="263518"/>
          </a:xfrm>
          <a:prstGeom prst="rect">
            <a:avLst/>
          </a:prstGeom>
        </p:spPr>
        <p:txBody>
          <a:bodyPr lIns="0" tIns="0" rIns="0" bIns="0" anchor="ctr"/>
          <a:lstStyle>
            <a:lvl1pPr algn="ctr">
              <a:defRPr sz="900">
                <a:solidFill>
                  <a:srgbClr val="595959"/>
                </a:solidFill>
              </a:defRPr>
            </a:lvl1pPr>
          </a:lstStyle>
          <a:p>
            <a:fld id="{10C7F894-2A36-495D-AB7C-1055F7AC0F9D}" type="slidenum">
              <a:rPr lang="en-US" smtClean="0"/>
              <a:pPr/>
              <a:t>‹#›</a:t>
            </a:fld>
            <a:endParaRPr lang="en-US" dirty="0"/>
          </a:p>
        </p:txBody>
      </p:sp>
      <p:sp>
        <p:nvSpPr>
          <p:cNvPr id="5" name="Text Placeholder 27"/>
          <p:cNvSpPr>
            <a:spLocks noGrp="1"/>
          </p:cNvSpPr>
          <p:nvPr>
            <p:ph type="body" sz="quarter" idx="17" hasCustomPrompt="1"/>
          </p:nvPr>
        </p:nvSpPr>
        <p:spPr>
          <a:xfrm>
            <a:off x="1066800" y="4343400"/>
            <a:ext cx="5105400" cy="381000"/>
          </a:xfrm>
        </p:spPr>
        <p:txBody>
          <a:bodyPr wrap="none" lIns="0" tIns="0" rIns="0" bIns="0">
            <a:normAutofit/>
          </a:bodyPr>
          <a:lstStyle>
            <a:lvl1pPr algn="l">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9" name="Text Placeholder 27"/>
          <p:cNvSpPr>
            <a:spLocks noGrp="1"/>
          </p:cNvSpPr>
          <p:nvPr>
            <p:ph type="body" sz="quarter" idx="18" hasCustomPrompt="1"/>
          </p:nvPr>
        </p:nvSpPr>
        <p:spPr>
          <a:xfrm>
            <a:off x="1066800" y="4800600"/>
            <a:ext cx="5105400" cy="381000"/>
          </a:xfrm>
        </p:spPr>
        <p:txBody>
          <a:bodyPr wrap="none" lIns="0" tIns="0" rIns="0" bIns="0">
            <a:normAutofit/>
          </a:bodyPr>
          <a:lstStyle>
            <a:lvl1pPr algn="l">
              <a:buNone/>
              <a:defRPr sz="1050" i="0" u="none" kern="0" cap="all" spc="300" baseline="0">
                <a:solidFill>
                  <a:srgbClr val="595959"/>
                </a:solidFill>
              </a:defRPr>
            </a:lvl1pPr>
            <a:lvl2pPr algn="l">
              <a:buNone/>
              <a:defRPr/>
            </a:lvl2pPr>
            <a:lvl3pPr algn="l">
              <a:buNone/>
              <a:defRPr/>
            </a:lvl3pPr>
            <a:lvl4pPr algn="l">
              <a:buNone/>
              <a:defRPr/>
            </a:lvl4pPr>
            <a:lvl5pPr algn="l">
              <a:buNone/>
              <a:defRPr/>
            </a:lvl5pPr>
          </a:lstStyle>
          <a:p>
            <a:pPr lvl="0"/>
            <a:r>
              <a:rPr lang="en-US" dirty="0" smtClean="0"/>
              <a:t>(413) 540-XXXX | Apresenter@iso-ne.com</a:t>
            </a:r>
          </a:p>
        </p:txBody>
      </p:sp>
    </p:spTree>
    <p:extLst>
      <p:ext uri="{BB962C8B-B14F-4D97-AF65-F5344CB8AC3E}">
        <p14:creationId xmlns:p14="http://schemas.microsoft.com/office/powerpoint/2010/main" val="1008289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so 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smtClean="0"/>
              <a:t>Click to edit Master title style</a:t>
            </a:r>
            <a:endParaRPr lang="en-US" dirty="0"/>
          </a:p>
        </p:txBody>
      </p:sp>
      <p:sp>
        <p:nvSpPr>
          <p:cNvPr id="7" name="Text Placeholder 2"/>
          <p:cNvSpPr>
            <a:spLocks noGrp="1"/>
          </p:cNvSpPr>
          <p:nvPr>
            <p:ph idx="1"/>
          </p:nvPr>
        </p:nvSpPr>
        <p:spPr>
          <a:xfrm>
            <a:off x="457200" y="1401762"/>
            <a:ext cx="8229600" cy="4812688"/>
          </a:xfrm>
          <a:prstGeom prst="rect">
            <a:avLst/>
          </a:prstGeom>
        </p:spPr>
        <p:txBody>
          <a:bodyPr vert="horz" lIns="91440" tIns="45720" rIns="91440" bIns="45720" rtlCol="0">
            <a:normAutofit/>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so for more info">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10C7F894-2A36-495D-AB7C-1055F7AC0F9D}" type="slidenum">
              <a:rPr lang="en-US" smtClean="0"/>
              <a:pPr/>
              <a:t>‹#›</a:t>
            </a:fld>
            <a:endParaRPr lang="en-US" dirty="0"/>
          </a:p>
        </p:txBody>
      </p:sp>
      <p:pic>
        <p:nvPicPr>
          <p:cNvPr id="5" name="Picture 4" descr="twitter-icon.png">
            <a:hlinkClick r:id="rId2"/>
          </p:cNvPr>
          <p:cNvPicPr>
            <a:picLocks noChangeAspect="1"/>
          </p:cNvPicPr>
          <p:nvPr userDrawn="1"/>
        </p:nvPicPr>
        <p:blipFill>
          <a:blip r:embed="rId3" cstate="print"/>
          <a:stretch>
            <a:fillRect/>
          </a:stretch>
        </p:blipFill>
        <p:spPr>
          <a:xfrm>
            <a:off x="6934200" y="381000"/>
            <a:ext cx="1752600" cy="1752600"/>
          </a:xfrm>
          <a:prstGeom prst="rect">
            <a:avLst/>
          </a:prstGeom>
        </p:spPr>
      </p:pic>
      <p:pic>
        <p:nvPicPr>
          <p:cNvPr id="6" name="Picture 4" descr="ISO Newswire">
            <a:hlinkClick r:id="rId4"/>
          </p:cNvPr>
          <p:cNvPicPr>
            <a:picLocks noChangeAspect="1" noChangeArrowheads="1"/>
          </p:cNvPicPr>
          <p:nvPr userDrawn="1"/>
        </p:nvPicPr>
        <p:blipFill>
          <a:blip r:embed="rId5" cstate="print"/>
          <a:srcRect/>
          <a:stretch>
            <a:fillRect/>
          </a:stretch>
        </p:blipFill>
        <p:spPr bwMode="auto">
          <a:xfrm>
            <a:off x="4953000" y="381000"/>
            <a:ext cx="1752599" cy="1752600"/>
          </a:xfrm>
          <a:prstGeom prst="rect">
            <a:avLst/>
          </a:prstGeom>
          <a:noFill/>
        </p:spPr>
      </p:pic>
      <p:pic>
        <p:nvPicPr>
          <p:cNvPr id="7" name="Picture 6" descr="iso-to-go-screenshot-1.jpg">
            <a:hlinkClick r:id="rId6"/>
          </p:cNvPr>
          <p:cNvPicPr>
            <a:picLocks noChangeAspect="1"/>
          </p:cNvPicPr>
          <p:nvPr userDrawn="1"/>
        </p:nvPicPr>
        <p:blipFill>
          <a:blip r:embed="rId7" cstate="print"/>
          <a:stretch>
            <a:fillRect/>
          </a:stretch>
        </p:blipFill>
        <p:spPr>
          <a:xfrm>
            <a:off x="5105400" y="2362200"/>
            <a:ext cx="2228850" cy="3205205"/>
          </a:xfrm>
          <a:prstGeom prst="rect">
            <a:avLst/>
          </a:prstGeom>
        </p:spPr>
      </p:pic>
      <p:pic>
        <p:nvPicPr>
          <p:cNvPr id="8" name="Picture 7" descr="iso-to-go-screenshot-6.jpg">
            <a:hlinkClick r:id="rId6"/>
          </p:cNvPr>
          <p:cNvPicPr>
            <a:picLocks noChangeAspect="1"/>
          </p:cNvPicPr>
          <p:nvPr userDrawn="1"/>
        </p:nvPicPr>
        <p:blipFill>
          <a:blip r:embed="rId8" cstate="print"/>
          <a:stretch>
            <a:fillRect/>
          </a:stretch>
        </p:blipFill>
        <p:spPr>
          <a:xfrm>
            <a:off x="6324600" y="2971800"/>
            <a:ext cx="2228850" cy="3205205"/>
          </a:xfrm>
          <a:prstGeom prst="rect">
            <a:avLst/>
          </a:prstGeom>
        </p:spPr>
      </p:pic>
      <p:pic>
        <p:nvPicPr>
          <p:cNvPr id="9" name="Picture 8" descr="google-play-badge.png">
            <a:hlinkClick r:id="rId9"/>
          </p:cNvPr>
          <p:cNvPicPr>
            <a:picLocks noChangeAspect="1"/>
          </p:cNvPicPr>
          <p:nvPr userDrawn="1"/>
        </p:nvPicPr>
        <p:blipFill>
          <a:blip r:embed="rId10" cstate="print"/>
          <a:stretch>
            <a:fillRect/>
          </a:stretch>
        </p:blipFill>
        <p:spPr>
          <a:xfrm>
            <a:off x="1066800" y="5619750"/>
            <a:ext cx="1238250" cy="409575"/>
          </a:xfrm>
          <a:prstGeom prst="rect">
            <a:avLst/>
          </a:prstGeom>
        </p:spPr>
      </p:pic>
      <p:pic>
        <p:nvPicPr>
          <p:cNvPr id="10" name="Picture 9" descr="app-store-badge.png">
            <a:hlinkClick r:id="rId11"/>
          </p:cNvPr>
          <p:cNvPicPr>
            <a:picLocks noChangeAspect="1"/>
          </p:cNvPicPr>
          <p:nvPr userDrawn="1"/>
        </p:nvPicPr>
        <p:blipFill>
          <a:blip r:embed="rId12" cstate="print"/>
          <a:stretch>
            <a:fillRect/>
          </a:stretch>
        </p:blipFill>
        <p:spPr>
          <a:xfrm>
            <a:off x="2667000" y="5619750"/>
            <a:ext cx="1276350" cy="409575"/>
          </a:xfrm>
          <a:prstGeom prst="rect">
            <a:avLst/>
          </a:prstGeom>
        </p:spPr>
      </p:pic>
      <p:sp>
        <p:nvSpPr>
          <p:cNvPr id="11" name="TextBox 10"/>
          <p:cNvSpPr txBox="1"/>
          <p:nvPr userDrawn="1"/>
        </p:nvSpPr>
        <p:spPr>
          <a:xfrm>
            <a:off x="457200" y="1457325"/>
            <a:ext cx="4495800" cy="4216539"/>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solidFill>
                  <a:srgbClr val="000000"/>
                </a:solidFill>
              </a:rPr>
              <a:t>Subscribe to the </a:t>
            </a:r>
            <a:r>
              <a:rPr lang="en-US" sz="2000" b="1" i="1" dirty="0" smtClean="0">
                <a:solidFill>
                  <a:srgbClr val="000000"/>
                </a:solidFill>
              </a:rPr>
              <a:t>ISO Newswire</a:t>
            </a:r>
            <a:endParaRPr lang="en-US" sz="1400" b="1" i="0" dirty="0" smtClean="0">
              <a:solidFill>
                <a:srgbClr val="000000"/>
              </a:solidFill>
            </a:endParaRP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3"/>
              </a:rPr>
              <a:t>ISO Newswire</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is your source for regular news about ISO New England and the wholesale electricity industry within the six-state region </a:t>
            </a:r>
          </a:p>
          <a:p>
            <a:pPr marL="342900" indent="-342900">
              <a:spcBef>
                <a:spcPts val="1200"/>
              </a:spcBef>
              <a:buFont typeface="Arial" panose="020B0604020202020204" pitchFamily="34" charset="0"/>
              <a:buChar char="•"/>
            </a:pPr>
            <a:r>
              <a:rPr lang="en-US" sz="2000" dirty="0" smtClean="0">
                <a:solidFill>
                  <a:srgbClr val="000000"/>
                </a:solidFill>
              </a:rPr>
              <a:t>Log on to </a:t>
            </a:r>
            <a:r>
              <a:rPr lang="en-US" sz="2000" b="1" dirty="0" smtClean="0">
                <a:solidFill>
                  <a:srgbClr val="000000"/>
                </a:solidFill>
              </a:rPr>
              <a:t>ISO Express </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4"/>
              </a:rPr>
              <a:t>ISO Express</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provides real-time data on New England’s wholesale electricity markets and power system operations</a:t>
            </a:r>
          </a:p>
          <a:p>
            <a:pPr marL="342900" indent="-342900">
              <a:spcBef>
                <a:spcPts val="1200"/>
              </a:spcBef>
              <a:buFont typeface="Arial" panose="020B0604020202020204" pitchFamily="34" charset="0"/>
              <a:buChar char="•"/>
            </a:pPr>
            <a:r>
              <a:rPr lang="en-US" sz="2000" dirty="0" smtClean="0">
                <a:solidFill>
                  <a:srgbClr val="000000"/>
                </a:solidFill>
              </a:rPr>
              <a:t>Follow the ISO on </a:t>
            </a:r>
            <a:r>
              <a:rPr lang="en-US" sz="2000" b="1" dirty="0" smtClean="0">
                <a:solidFill>
                  <a:srgbClr val="000000"/>
                </a:solidFill>
              </a:rPr>
              <a:t>Twitter</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5"/>
              </a:rPr>
              <a:t>@isonewengland</a:t>
            </a:r>
            <a:endParaRPr lang="en-US" sz="1400" i="1" kern="1200" baseline="0" dirty="0" smtClean="0">
              <a:solidFill>
                <a:srgbClr val="000000"/>
              </a:solidFill>
              <a:latin typeface="+mn-lt"/>
              <a:ea typeface="+mn-ea"/>
              <a:cs typeface="+mn-cs"/>
            </a:endParaRPr>
          </a:p>
          <a:p>
            <a:pPr marL="342900" indent="-342900">
              <a:spcBef>
                <a:spcPts val="1200"/>
              </a:spcBef>
              <a:buFont typeface="Arial" panose="020B0604020202020204" pitchFamily="34" charset="0"/>
              <a:buChar char="•"/>
            </a:pPr>
            <a:r>
              <a:rPr lang="en-US" sz="2000" dirty="0" smtClean="0">
                <a:solidFill>
                  <a:srgbClr val="000000"/>
                </a:solidFill>
              </a:rPr>
              <a:t>Download the </a:t>
            </a:r>
            <a:r>
              <a:rPr lang="en-US" sz="2000" b="1" dirty="0" smtClean="0">
                <a:solidFill>
                  <a:srgbClr val="000000"/>
                </a:solidFill>
              </a:rPr>
              <a:t>ISO to Go App</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6"/>
              </a:rPr>
              <a:t>ISO to Go</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is a free mobile application that puts real-time wholesale electricity pricing and power grid information in the palm of your hand </a:t>
            </a:r>
          </a:p>
          <a:p>
            <a:pPr lvl="1"/>
            <a:endParaRPr lang="en-US" dirty="0" smtClean="0"/>
          </a:p>
        </p:txBody>
      </p:sp>
      <p:sp>
        <p:nvSpPr>
          <p:cNvPr id="12" name="TextBox 11"/>
          <p:cNvSpPr txBox="1"/>
          <p:nvPr userDrawn="1"/>
        </p:nvSpPr>
        <p:spPr>
          <a:xfrm>
            <a:off x="457200" y="358200"/>
            <a:ext cx="8229600" cy="584775"/>
          </a:xfrm>
          <a:prstGeom prst="rect">
            <a:avLst/>
          </a:prstGeom>
          <a:noFill/>
        </p:spPr>
        <p:txBody>
          <a:bodyPr wrap="square" rtlCol="0">
            <a:spAutoFit/>
          </a:bodyPr>
          <a:lstStyle/>
          <a:p>
            <a:r>
              <a:rPr lang="en-US" sz="3200" b="1" dirty="0" smtClean="0">
                <a:solidFill>
                  <a:srgbClr val="000000"/>
                </a:solidFill>
                <a:latin typeface="+mj-lt"/>
              </a:rPr>
              <a:t>For More Information…</a:t>
            </a:r>
            <a:endParaRPr lang="en-US" sz="3200" b="1" dirty="0">
              <a:solidFill>
                <a:srgbClr val="000000"/>
              </a:solidFill>
              <a:latin typeface="+mj-lt"/>
            </a:endParaRPr>
          </a:p>
        </p:txBody>
      </p:sp>
    </p:spTree>
    <p:extLst>
      <p:ext uri="{BB962C8B-B14F-4D97-AF65-F5344CB8AC3E}">
        <p14:creationId xmlns:p14="http://schemas.microsoft.com/office/powerpoint/2010/main" val="2298613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so question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14800" y="775855"/>
            <a:ext cx="5334000" cy="5334000"/>
          </a:xfrm>
          <a:prstGeom prst="rect">
            <a:avLst/>
          </a:prstGeom>
        </p:spPr>
      </p:pic>
      <p:sp>
        <p:nvSpPr>
          <p:cNvPr id="2" name="Slide Number Placeholder 1"/>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pic>
        <p:nvPicPr>
          <p:cNvPr id="1027"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03299" y="3200400"/>
            <a:ext cx="3880514" cy="847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so 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05128"/>
            <a:ext cx="4038600" cy="4767072"/>
          </a:xfrm>
        </p:spPr>
        <p:txBody>
          <a:bodyPr>
            <a:normAutofit/>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iso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404018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73274"/>
            <a:ext cx="4040188" cy="4098925"/>
          </a:xfrm>
        </p:spPr>
        <p:txBody>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408176"/>
            <a:ext cx="4041775"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73274"/>
            <a:ext cx="4041775" cy="4098925"/>
          </a:xfrm>
        </p:spPr>
        <p:txBody>
          <a:bodyPr>
            <a:normAutofit/>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10"/>
          </p:nvPr>
        </p:nvSpPr>
        <p:spPr/>
        <p:txBody>
          <a:body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4" y="6290650"/>
            <a:ext cx="9143992" cy="567350"/>
          </a:xfrm>
          <a:prstGeom prst="rect">
            <a:avLst/>
          </a:prstGeom>
        </p:spPr>
      </p:pic>
      <p:sp>
        <p:nvSpPr>
          <p:cNvPr id="2"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371600"/>
            <a:ext cx="8229600" cy="481268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
        <p:nvSpPr>
          <p:cNvPr id="4" name="Rectangle 3"/>
          <p:cNvSpPr/>
          <p:nvPr/>
        </p:nvSpPr>
        <p:spPr>
          <a:xfrm>
            <a:off x="3900856" y="6329046"/>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707" r:id="rId1"/>
    <p:sldLayoutId id="2147483723" r:id="rId2"/>
    <p:sldLayoutId id="2147483675" r:id="rId3"/>
    <p:sldLayoutId id="2147483650" r:id="rId4"/>
    <p:sldLayoutId id="2147483664" r:id="rId5"/>
    <p:sldLayoutId id="2147483720" r:id="rId6"/>
    <p:sldLayoutId id="2147483684"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1" r:id="rId22"/>
    <p:sldLayoutId id="2147483702" r:id="rId23"/>
    <p:sldLayoutId id="2147483703" r:id="rId24"/>
    <p:sldLayoutId id="2147483717" r:id="rId25"/>
    <p:sldLayoutId id="2147483718" r:id="rId26"/>
    <p:sldLayoutId id="2147483719" r:id="rId27"/>
    <p:sldLayoutId id="2147483721" r:id="rId28"/>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iso-ne.com/participate/rules-procedures/tariff/"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dirty="0" smtClean="0"/>
              <a:t>September 23, </a:t>
            </a:r>
            <a:r>
              <a:rPr lang="en-US" dirty="0"/>
              <a:t>2020 </a:t>
            </a:r>
            <a:r>
              <a:rPr lang="en-US" dirty="0" smtClean="0"/>
              <a:t>| NEPOOL Reliability Committee</a:t>
            </a:r>
            <a:endParaRPr lang="en-US" dirty="0"/>
          </a:p>
        </p:txBody>
      </p:sp>
      <p:sp>
        <p:nvSpPr>
          <p:cNvPr id="6" name="Text Placeholder 5"/>
          <p:cNvSpPr>
            <a:spLocks noGrp="1"/>
          </p:cNvSpPr>
          <p:nvPr>
            <p:ph type="body" sz="quarter" idx="17"/>
          </p:nvPr>
        </p:nvSpPr>
        <p:spPr/>
        <p:txBody>
          <a:bodyPr/>
          <a:lstStyle/>
          <a:p>
            <a:r>
              <a:rPr lang="en-US" dirty="0" smtClean="0"/>
              <a:t>Bruce Kay</a:t>
            </a:r>
            <a:endParaRPr lang="en-US" dirty="0"/>
          </a:p>
        </p:txBody>
      </p:sp>
      <p:sp>
        <p:nvSpPr>
          <p:cNvPr id="7" name="Text Placeholder 6"/>
          <p:cNvSpPr>
            <a:spLocks noGrp="1"/>
          </p:cNvSpPr>
          <p:nvPr>
            <p:ph type="body" sz="quarter" idx="18"/>
          </p:nvPr>
        </p:nvSpPr>
        <p:spPr/>
        <p:txBody>
          <a:bodyPr/>
          <a:lstStyle/>
          <a:p>
            <a:pPr lvl="0"/>
            <a:r>
              <a:rPr lang="en-US" dirty="0"/>
              <a:t>(413) </a:t>
            </a:r>
            <a:r>
              <a:rPr lang="en-US" dirty="0" smtClean="0"/>
              <a:t>535-4062 </a:t>
            </a:r>
            <a:r>
              <a:rPr lang="en-US" dirty="0"/>
              <a:t>| </a:t>
            </a:r>
            <a:r>
              <a:rPr lang="en-US" dirty="0" smtClean="0"/>
              <a:t>bkay@iso-ne.com</a:t>
            </a:r>
            <a:endParaRPr lang="en-US" dirty="0"/>
          </a:p>
        </p:txBody>
      </p:sp>
      <p:sp>
        <p:nvSpPr>
          <p:cNvPr id="5" name="Text Placeholder 4"/>
          <p:cNvSpPr>
            <a:spLocks noGrp="1"/>
          </p:cNvSpPr>
          <p:nvPr>
            <p:ph type="body" sz="quarter" idx="16"/>
          </p:nvPr>
        </p:nvSpPr>
        <p:spPr/>
        <p:txBody>
          <a:bodyPr>
            <a:normAutofit fontScale="92500" lnSpcReduction="20000"/>
          </a:bodyPr>
          <a:lstStyle/>
          <a:p>
            <a:r>
              <a:rPr lang="en-US" dirty="0" smtClean="0"/>
              <a:t>Modification to Schedule A; and</a:t>
            </a:r>
            <a:br>
              <a:rPr lang="en-US" dirty="0" smtClean="0"/>
            </a:br>
            <a:r>
              <a:rPr lang="en-US" dirty="0" smtClean="0"/>
              <a:t>ISO-NE</a:t>
            </a:r>
            <a:r>
              <a:rPr lang="en-US" dirty="0"/>
              <a:t>/</a:t>
            </a:r>
            <a:r>
              <a:rPr lang="en-US" dirty="0" smtClean="0"/>
              <a:t>NYISO posting of a List of </a:t>
            </a:r>
            <a:br>
              <a:rPr lang="en-US" dirty="0" smtClean="0"/>
            </a:br>
            <a:r>
              <a:rPr lang="en-US" dirty="0" smtClean="0"/>
              <a:t>Interconnection Facilities</a:t>
            </a:r>
            <a:endParaRPr lang="en-US" strike="sngStrike" dirty="0"/>
          </a:p>
        </p:txBody>
      </p:sp>
      <p:sp>
        <p:nvSpPr>
          <p:cNvPr id="8" name="Text Placeholder 7"/>
          <p:cNvSpPr>
            <a:spLocks noGrp="1"/>
          </p:cNvSpPr>
          <p:nvPr>
            <p:ph type="body" sz="quarter" idx="19"/>
          </p:nvPr>
        </p:nvSpPr>
        <p:spPr/>
        <p:txBody>
          <a:bodyPr/>
          <a:lstStyle/>
          <a:p>
            <a:r>
              <a:rPr lang="en-US" dirty="0" smtClean="0"/>
              <a:t>Proposed Revisions to the</a:t>
            </a:r>
          </a:p>
          <a:p>
            <a:r>
              <a:rPr lang="en-US" dirty="0" smtClean="0"/>
              <a:t>ISO-NE / NYISO</a:t>
            </a:r>
          </a:p>
          <a:p>
            <a:r>
              <a:rPr lang="en-US" dirty="0" smtClean="0"/>
              <a:t>Coordination Agreement</a:t>
            </a:r>
            <a:endParaRPr lang="en-US" dirty="0"/>
          </a:p>
        </p:txBody>
      </p:sp>
    </p:spTree>
    <p:extLst>
      <p:ext uri="{BB962C8B-B14F-4D97-AF65-F5344CB8AC3E}">
        <p14:creationId xmlns:p14="http://schemas.microsoft.com/office/powerpoint/2010/main" val="307133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sz="quarter" idx="10"/>
            <p:extLst>
              <p:ext uri="{D42A27DB-BD31-4B8C-83A1-F6EECF244321}">
                <p14:modId xmlns:p14="http://schemas.microsoft.com/office/powerpoint/2010/main" val="2803164839"/>
              </p:ext>
            </p:extLst>
          </p:nvPr>
        </p:nvGraphicFramePr>
        <p:xfrm>
          <a:off x="457200" y="1600200"/>
          <a:ext cx="8229600" cy="320040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0000"/>
                    </a:ext>
                  </a:extLst>
                </a:gridCol>
                <a:gridCol w="4572000">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tblGrid>
              <a:tr h="624840">
                <a:tc>
                  <a:txBody>
                    <a:bodyPr/>
                    <a:lstStyle/>
                    <a:p>
                      <a:pPr algn="l"/>
                      <a:r>
                        <a:rPr lang="en-US" dirty="0" smtClean="0"/>
                        <a:t>External</a:t>
                      </a:r>
                      <a:r>
                        <a:rPr lang="en-US" baseline="0" dirty="0" smtClean="0"/>
                        <a:t> Website </a:t>
                      </a:r>
                      <a:r>
                        <a:rPr lang="en-US" dirty="0" smtClean="0"/>
                        <a:t>Posting</a:t>
                      </a:r>
                      <a:endParaRPr lang="en-US" dirty="0"/>
                    </a:p>
                  </a:txBody>
                  <a:tcPr anchor="ctr"/>
                </a:tc>
                <a:tc>
                  <a:txBody>
                    <a:bodyPr/>
                    <a:lstStyle/>
                    <a:p>
                      <a:r>
                        <a:rPr lang="en-US" dirty="0" smtClean="0"/>
                        <a:t>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914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List of Interconnection Facilities Posting</a:t>
                      </a:r>
                    </a:p>
                    <a:p>
                      <a:endParaRPr lang="en-US" dirty="0"/>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A List of Interconnections, which was based off of the current Schedule A, was developed for posting on the ISO-NE and NYISO external websites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The 398 Intertie description was updated to include the Cricket Valley transmission substation and common metering point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smtClean="0"/>
                        <a:t>Refer to the redlined ‘List of  Interconnections’ posting</a:t>
                      </a:r>
                      <a:endParaRPr lang="en-US" dirty="0"/>
                    </a:p>
                  </a:txBody>
                  <a:tcPr anchor="ctr"/>
                </a:tc>
                <a:tc>
                  <a:txBody>
                    <a:bodyPr/>
                    <a:lstStyle/>
                    <a:p>
                      <a:r>
                        <a:rPr lang="en-US" dirty="0" smtClean="0"/>
                        <a:t>A new posting was developed to adhere to the Schedule A revisions</a:t>
                      </a:r>
                      <a:endParaRPr lang="en-US" dirty="0"/>
                    </a:p>
                  </a:txBody>
                  <a:tcPr anchor="ctr"/>
                </a:tc>
                <a:extLst>
                  <a:ext uri="{0D108BD9-81ED-4DB2-BD59-A6C34878D82A}">
                    <a16:rowId xmlns:a16="http://schemas.microsoft.com/office/drawing/2014/main" val="10001"/>
                  </a:ext>
                </a:extLst>
              </a:tr>
            </a:tbl>
          </a:graphicData>
        </a:graphic>
      </p:graphicFrame>
      <p:sp>
        <p:nvSpPr>
          <p:cNvPr id="2" name="Title 1"/>
          <p:cNvSpPr>
            <a:spLocks noGrp="1"/>
          </p:cNvSpPr>
          <p:nvPr>
            <p:ph type="title"/>
          </p:nvPr>
        </p:nvSpPr>
        <p:spPr/>
        <p:txBody>
          <a:bodyPr/>
          <a:lstStyle/>
          <a:p>
            <a:r>
              <a:rPr lang="en-US" dirty="0" smtClean="0"/>
              <a:t>Summary of Proposed Posting</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10</a:t>
            </a:fld>
            <a:endParaRPr lang="en-US" sz="1400" dirty="0">
              <a:solidFill>
                <a:srgbClr val="000000"/>
              </a:solidFill>
            </a:endParaRPr>
          </a:p>
        </p:txBody>
      </p:sp>
    </p:spTree>
    <p:extLst>
      <p:ext uri="{BB962C8B-B14F-4D97-AF65-F5344CB8AC3E}">
        <p14:creationId xmlns:p14="http://schemas.microsoft.com/office/powerpoint/2010/main" val="6479316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274638"/>
            <a:ext cx="8229600" cy="1143000"/>
          </a:xfrm>
        </p:spPr>
        <p:txBody>
          <a:bodyPr/>
          <a:lstStyle/>
          <a:p>
            <a:r>
              <a:rPr lang="en-US" dirty="0" smtClean="0"/>
              <a:t>Conclusion</a:t>
            </a:r>
            <a:endParaRPr lang="en-US" sz="1400" b="0" dirty="0"/>
          </a:p>
        </p:txBody>
      </p:sp>
      <p:sp>
        <p:nvSpPr>
          <p:cNvPr id="3" name="Text Placeholder 2"/>
          <p:cNvSpPr>
            <a:spLocks noGrp="1"/>
          </p:cNvSpPr>
          <p:nvPr>
            <p:ph idx="1"/>
          </p:nvPr>
        </p:nvSpPr>
        <p:spPr>
          <a:xfrm>
            <a:off x="457200" y="1905000"/>
            <a:ext cx="8077200" cy="4343400"/>
          </a:xfrm>
          <a:prstGeom prst="rect">
            <a:avLst/>
          </a:prstGeom>
        </p:spPr>
        <p:txBody>
          <a:bodyPr/>
          <a:lstStyle/>
          <a:p>
            <a:pPr>
              <a:buNone/>
            </a:pPr>
            <a:endParaRPr lang="en-US" dirty="0" smtClean="0"/>
          </a:p>
          <a:p>
            <a:pPr>
              <a:buNone/>
            </a:pPr>
            <a:endParaRPr lang="en-US" dirty="0" smtClean="0"/>
          </a:p>
          <a:p>
            <a:endParaRPr lang="en-US" dirty="0"/>
          </a:p>
        </p:txBody>
      </p:sp>
      <p:sp>
        <p:nvSpPr>
          <p:cNvPr id="6" name="Text Placeholder 4"/>
          <p:cNvSpPr txBox="1">
            <a:spLocks/>
          </p:cNvSpPr>
          <p:nvPr/>
        </p:nvSpPr>
        <p:spPr>
          <a:xfrm>
            <a:off x="381000" y="1417638"/>
            <a:ext cx="8610600" cy="44196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solidFill>
                  <a:srgbClr val="000000"/>
                </a:solidFill>
              </a:rPr>
              <a:t>The revisions to the </a:t>
            </a:r>
            <a:r>
              <a:rPr lang="en-US" dirty="0" smtClean="0">
                <a:solidFill>
                  <a:srgbClr val="000000"/>
                </a:solidFill>
              </a:rPr>
              <a:t>ISO-NE/NYISO CA and a supporting            ISO-NE/NYISO </a:t>
            </a:r>
            <a:r>
              <a:rPr lang="en-US" dirty="0">
                <a:solidFill>
                  <a:srgbClr val="000000"/>
                </a:solidFill>
              </a:rPr>
              <a:t>List of Interconnection </a:t>
            </a:r>
            <a:r>
              <a:rPr lang="en-US" dirty="0" smtClean="0">
                <a:solidFill>
                  <a:srgbClr val="000000"/>
                </a:solidFill>
              </a:rPr>
              <a:t>Facilities </a:t>
            </a:r>
            <a:r>
              <a:rPr lang="en-US" dirty="0">
                <a:solidFill>
                  <a:srgbClr val="000000"/>
                </a:solidFill>
              </a:rPr>
              <a:t>that will be posted on the ISO-NE and NYISO </a:t>
            </a:r>
            <a:r>
              <a:rPr lang="en-US" dirty="0" smtClean="0">
                <a:solidFill>
                  <a:srgbClr val="000000"/>
                </a:solidFill>
              </a:rPr>
              <a:t>websites will </a:t>
            </a:r>
            <a:r>
              <a:rPr lang="en-US" dirty="0">
                <a:solidFill>
                  <a:srgbClr val="000000"/>
                </a:solidFill>
              </a:rPr>
              <a:t>add efficiencies and reduce the filing burden related to modifications to the existing Interconnections between the ISO-NE and the NYISO</a:t>
            </a:r>
          </a:p>
          <a:p>
            <a:r>
              <a:rPr lang="en-US" dirty="0" smtClean="0">
                <a:solidFill>
                  <a:srgbClr val="000000"/>
                </a:solidFill>
              </a:rPr>
              <a:t>ISO-NE requests the Reliability </a:t>
            </a:r>
            <a:r>
              <a:rPr lang="en-US" dirty="0">
                <a:solidFill>
                  <a:srgbClr val="000000"/>
                </a:solidFill>
              </a:rPr>
              <a:t>Committee </a:t>
            </a:r>
            <a:r>
              <a:rPr lang="en-US" dirty="0" smtClean="0">
                <a:solidFill>
                  <a:srgbClr val="000000"/>
                </a:solidFill>
              </a:rPr>
              <a:t>vote in support </a:t>
            </a:r>
            <a:r>
              <a:rPr lang="en-US" dirty="0">
                <a:solidFill>
                  <a:srgbClr val="000000"/>
                </a:solidFill>
              </a:rPr>
              <a:t>of the proposed modifications</a:t>
            </a:r>
            <a:endParaRPr lang="en-US" dirty="0"/>
          </a:p>
          <a:p>
            <a:r>
              <a:rPr lang="en-US" dirty="0" smtClean="0">
                <a:solidFill>
                  <a:srgbClr val="000000"/>
                </a:solidFill>
              </a:rPr>
              <a:t>ISO-NE and the NYISO expect to file the </a:t>
            </a:r>
            <a:r>
              <a:rPr lang="en-US" dirty="0">
                <a:solidFill>
                  <a:srgbClr val="000000"/>
                </a:solidFill>
              </a:rPr>
              <a:t>revised ISO-NE/NYISO CA </a:t>
            </a:r>
            <a:r>
              <a:rPr lang="en-US" dirty="0" smtClean="0">
                <a:solidFill>
                  <a:srgbClr val="000000"/>
                </a:solidFill>
              </a:rPr>
              <a:t>with the FERC at the end of Q4, 2020 and expect a Q1, 2021 effective date</a:t>
            </a:r>
            <a:endParaRPr lang="en-US" dirty="0" smtClean="0"/>
          </a:p>
        </p:txBody>
      </p:sp>
      <p:sp>
        <p:nvSpPr>
          <p:cNvPr id="8"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11</a:t>
            </a:fld>
            <a:endParaRPr lang="en-US" sz="1400" dirty="0">
              <a:solidFill>
                <a:srgbClr val="000000"/>
              </a:solidFill>
            </a:endParaRPr>
          </a:p>
        </p:txBody>
      </p:sp>
    </p:spTree>
    <p:extLst>
      <p:ext uri="{BB962C8B-B14F-4D97-AF65-F5344CB8AC3E}">
        <p14:creationId xmlns:p14="http://schemas.microsoft.com/office/powerpoint/2010/main" val="36278720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Placeholder 6"/>
          <p:cNvGraphicFramePr>
            <a:graphicFrameLocks noGrp="1"/>
          </p:cNvGraphicFramePr>
          <p:nvPr>
            <p:ph type="tbl" sz="quarter" idx="10"/>
            <p:extLst>
              <p:ext uri="{D42A27DB-BD31-4B8C-83A1-F6EECF244321}">
                <p14:modId xmlns:p14="http://schemas.microsoft.com/office/powerpoint/2010/main" val="3128428754"/>
              </p:ext>
            </p:extLst>
          </p:nvPr>
        </p:nvGraphicFramePr>
        <p:xfrm>
          <a:off x="457200" y="1645920"/>
          <a:ext cx="8229600" cy="2377440"/>
        </p:xfrm>
        <a:graphic>
          <a:graphicData uri="http://schemas.openxmlformats.org/drawingml/2006/table">
            <a:tbl>
              <a:tblPr bandRow="1">
                <a:tableStyleId>{5C22544A-7EE6-4342-B048-85BDC9FD1C3A}</a:tableStyleId>
              </a:tblPr>
              <a:tblGrid>
                <a:gridCol w="3352800">
                  <a:extLst>
                    <a:ext uri="{9D8B030D-6E8A-4147-A177-3AD203B41FA5}">
                      <a16:colId xmlns:a16="http://schemas.microsoft.com/office/drawing/2014/main" val="20000"/>
                    </a:ext>
                  </a:extLst>
                </a:gridCol>
                <a:gridCol w="4876800">
                  <a:extLst>
                    <a:ext uri="{9D8B030D-6E8A-4147-A177-3AD203B41FA5}">
                      <a16:colId xmlns:a16="http://schemas.microsoft.com/office/drawing/2014/main" val="20001"/>
                    </a:ext>
                  </a:extLst>
                </a:gridCol>
              </a:tblGrid>
              <a:tr h="609600">
                <a:tc>
                  <a:txBody>
                    <a:bodyPr/>
                    <a:lstStyle/>
                    <a:p>
                      <a:r>
                        <a:rPr lang="en-US" b="1" dirty="0" smtClean="0">
                          <a:solidFill>
                            <a:schemeClr val="bg1"/>
                          </a:solidFill>
                        </a:rPr>
                        <a:t>Stakeholder Committee and</a:t>
                      </a:r>
                      <a:r>
                        <a:rPr lang="en-US" b="1" baseline="0" dirty="0" smtClean="0">
                          <a:solidFill>
                            <a:schemeClr val="bg1"/>
                          </a:solidFill>
                        </a:rPr>
                        <a:t> </a:t>
                      </a:r>
                      <a:r>
                        <a:rPr lang="en-US" b="1" dirty="0" smtClean="0">
                          <a:solidFill>
                            <a:schemeClr val="bg1"/>
                          </a:solidFill>
                        </a:rPr>
                        <a:t>Date</a:t>
                      </a:r>
                      <a:endParaRPr lang="en-US" b="1" dirty="0">
                        <a:solidFill>
                          <a:schemeClr val="bg1"/>
                        </a:solidFill>
                      </a:endParaRPr>
                    </a:p>
                  </a:txBody>
                  <a:tcPr anchor="ctr">
                    <a:solidFill>
                      <a:srgbClr val="0082CF"/>
                    </a:solidFill>
                  </a:tcPr>
                </a:tc>
                <a:tc>
                  <a:txBody>
                    <a:bodyPr/>
                    <a:lstStyle/>
                    <a:p>
                      <a:r>
                        <a:rPr lang="en-US" b="1" dirty="0" smtClean="0">
                          <a:solidFill>
                            <a:schemeClr val="bg1"/>
                          </a:solidFill>
                        </a:rPr>
                        <a:t>Scheduled</a:t>
                      </a:r>
                      <a:r>
                        <a:rPr lang="en-US" b="1" baseline="0" dirty="0" smtClean="0">
                          <a:solidFill>
                            <a:schemeClr val="bg1"/>
                          </a:solidFill>
                        </a:rPr>
                        <a:t> Project Milestone</a:t>
                      </a:r>
                      <a:endParaRPr lang="en-US" b="1" dirty="0">
                        <a:solidFill>
                          <a:schemeClr val="bg1"/>
                        </a:solidFill>
                      </a:endParaRPr>
                    </a:p>
                  </a:txBody>
                  <a:tcPr anchor="ctr">
                    <a:solidFill>
                      <a:srgbClr val="0082CF"/>
                    </a:solidFill>
                  </a:tcPr>
                </a:tc>
                <a:extLst>
                  <a:ext uri="{0D108BD9-81ED-4DB2-BD59-A6C34878D82A}">
                    <a16:rowId xmlns:a16="http://schemas.microsoft.com/office/drawing/2014/main" val="10000"/>
                  </a:ext>
                </a:extLst>
              </a:tr>
              <a:tr h="579120">
                <a:tc>
                  <a:txBody>
                    <a:bodyPr/>
                    <a:lstStyle/>
                    <a:p>
                      <a:r>
                        <a:rPr lang="en-US" sz="1600" b="1" dirty="0" smtClean="0">
                          <a:solidFill>
                            <a:srgbClr val="000000"/>
                          </a:solidFill>
                        </a:rPr>
                        <a:t>Reliability Committee</a:t>
                      </a:r>
                    </a:p>
                    <a:p>
                      <a:r>
                        <a:rPr lang="en-US" sz="1600" b="1" dirty="0" smtClean="0">
                          <a:solidFill>
                            <a:srgbClr val="000000"/>
                          </a:solidFill>
                        </a:rPr>
                        <a:t>September 23, 2020</a:t>
                      </a:r>
                      <a:endParaRPr lang="en-US" sz="1600" b="1" dirty="0">
                        <a:solidFill>
                          <a:srgbClr val="000000"/>
                        </a:solidFill>
                      </a:endParaRPr>
                    </a:p>
                  </a:txBody>
                  <a:tcPr anchor="ctr"/>
                </a:tc>
                <a:tc>
                  <a:txBody>
                    <a:bodyPr/>
                    <a:lstStyle/>
                    <a:p>
                      <a:r>
                        <a:rPr lang="en-US" sz="1600" baseline="0" dirty="0" smtClean="0">
                          <a:solidFill>
                            <a:srgbClr val="000000"/>
                          </a:solidFill>
                        </a:rPr>
                        <a:t>Present proposal, deliver redline documents</a:t>
                      </a:r>
                      <a:endParaRPr lang="en-US" sz="1600" strike="sngStrike" dirty="0">
                        <a:solidFill>
                          <a:srgbClr val="000000"/>
                        </a:solidFill>
                      </a:endParaRPr>
                    </a:p>
                  </a:txBody>
                  <a:tcPr anchor="ctr"/>
                </a:tc>
                <a:extLst>
                  <a:ext uri="{0D108BD9-81ED-4DB2-BD59-A6C34878D82A}">
                    <a16:rowId xmlns:a16="http://schemas.microsoft.com/office/drawing/2014/main" val="10003"/>
                  </a:ext>
                </a:extLst>
              </a:tr>
              <a:tr h="304800">
                <a:tc>
                  <a:txBody>
                    <a:bodyPr/>
                    <a:lstStyle/>
                    <a:p>
                      <a:pPr marL="0" algn="l" defTabSz="914400" rtl="0" eaLnBrk="1" latinLnBrk="0" hangingPunct="1"/>
                      <a:r>
                        <a:rPr lang="en-US" sz="1600" b="1" kern="1200" dirty="0" smtClean="0">
                          <a:solidFill>
                            <a:srgbClr val="000000"/>
                          </a:solidFill>
                          <a:latin typeface="+mn-lt"/>
                          <a:ea typeface="+mn-ea"/>
                          <a:cs typeface="+mn-cs"/>
                        </a:rPr>
                        <a:t>Reliability Committee</a:t>
                      </a:r>
                    </a:p>
                    <a:p>
                      <a:pPr marL="0" algn="l" defTabSz="914400" rtl="0" eaLnBrk="1" latinLnBrk="0" hangingPunct="1"/>
                      <a:r>
                        <a:rPr lang="en-US" sz="1600" b="1" kern="1200" dirty="0" smtClean="0">
                          <a:solidFill>
                            <a:srgbClr val="000000"/>
                          </a:solidFill>
                          <a:latin typeface="+mn-lt"/>
                          <a:ea typeface="+mn-ea"/>
                          <a:cs typeface="+mn-cs"/>
                        </a:rPr>
                        <a:t>October 20, 2020</a:t>
                      </a:r>
                      <a:endParaRPr lang="en-US" sz="1600" b="1" kern="1200" dirty="0">
                        <a:solidFill>
                          <a:srgbClr val="000000"/>
                        </a:solidFill>
                        <a:latin typeface="+mn-lt"/>
                        <a:ea typeface="+mn-ea"/>
                        <a:cs typeface="+mn-cs"/>
                      </a:endParaRPr>
                    </a:p>
                  </a:txBody>
                  <a:tcPr anchor="ctr"/>
                </a:tc>
                <a:tc>
                  <a:txBody>
                    <a:bodyPr/>
                    <a:lstStyle/>
                    <a:p>
                      <a:r>
                        <a:rPr lang="en-US" sz="1600" kern="1200" baseline="0" dirty="0" smtClean="0">
                          <a:solidFill>
                            <a:srgbClr val="000000"/>
                          </a:solidFill>
                          <a:latin typeface="+mn-lt"/>
                          <a:ea typeface="+mn-ea"/>
                          <a:cs typeface="+mn-cs"/>
                        </a:rPr>
                        <a:t>Presentation, discussion and vote</a:t>
                      </a:r>
                      <a:endParaRPr lang="en-US" sz="1600" kern="1200" baseline="0" dirty="0">
                        <a:solidFill>
                          <a:srgbClr val="000000"/>
                        </a:solidFill>
                        <a:latin typeface="+mn-lt"/>
                        <a:ea typeface="+mn-ea"/>
                        <a:cs typeface="+mn-cs"/>
                      </a:endParaRPr>
                    </a:p>
                  </a:txBody>
                  <a:tcPr anchor="ctr"/>
                </a:tc>
                <a:extLst>
                  <a:ext uri="{0D108BD9-81ED-4DB2-BD59-A6C34878D82A}">
                    <a16:rowId xmlns:a16="http://schemas.microsoft.com/office/drawing/2014/main" val="3830652840"/>
                  </a:ext>
                </a:extLst>
              </a:tr>
              <a:tr h="609600">
                <a:tc>
                  <a:txBody>
                    <a:bodyPr/>
                    <a:lstStyle/>
                    <a:p>
                      <a:r>
                        <a:rPr lang="en-US" sz="1600" b="1" dirty="0" smtClean="0">
                          <a:solidFill>
                            <a:srgbClr val="000000"/>
                          </a:solidFill>
                        </a:rPr>
                        <a:t>Participants</a:t>
                      </a:r>
                      <a:r>
                        <a:rPr lang="en-US" sz="1600" b="1" baseline="0" dirty="0" smtClean="0">
                          <a:solidFill>
                            <a:srgbClr val="000000"/>
                          </a:solidFill>
                        </a:rPr>
                        <a:t> Committee</a:t>
                      </a:r>
                    </a:p>
                    <a:p>
                      <a:r>
                        <a:rPr lang="en-US" sz="1600" b="1" baseline="0" dirty="0" smtClean="0">
                          <a:solidFill>
                            <a:srgbClr val="000000"/>
                          </a:solidFill>
                        </a:rPr>
                        <a:t>November 5, 2020</a:t>
                      </a:r>
                      <a:endParaRPr lang="en-US" sz="1600" b="1" dirty="0">
                        <a:solidFill>
                          <a:srgbClr val="000000"/>
                        </a:solidFill>
                      </a:endParaRPr>
                    </a:p>
                  </a:txBody>
                  <a:tcPr anchor="ctr"/>
                </a:tc>
                <a:tc>
                  <a:txBody>
                    <a:bodyPr/>
                    <a:lstStyle/>
                    <a:p>
                      <a:r>
                        <a:rPr lang="en-US" sz="1600" dirty="0" smtClean="0">
                          <a:solidFill>
                            <a:srgbClr val="000000"/>
                          </a:solidFill>
                        </a:rPr>
                        <a:t>Vote</a:t>
                      </a:r>
                      <a:endParaRPr lang="en-US" sz="1600" dirty="0">
                        <a:solidFill>
                          <a:srgbClr val="000000"/>
                        </a:solidFill>
                      </a:endParaRPr>
                    </a:p>
                  </a:txBody>
                  <a:tcPr anchor="ctr"/>
                </a:tc>
                <a:extLst>
                  <a:ext uri="{0D108BD9-81ED-4DB2-BD59-A6C34878D82A}">
                    <a16:rowId xmlns:a16="http://schemas.microsoft.com/office/drawing/2014/main" val="10004"/>
                  </a:ext>
                </a:extLst>
              </a:tr>
            </a:tbl>
          </a:graphicData>
        </a:graphic>
      </p:graphicFrame>
      <p:sp>
        <p:nvSpPr>
          <p:cNvPr id="2" name="Title 1"/>
          <p:cNvSpPr>
            <a:spLocks noGrp="1"/>
          </p:cNvSpPr>
          <p:nvPr>
            <p:ph type="title"/>
          </p:nvPr>
        </p:nvSpPr>
        <p:spPr/>
        <p:txBody>
          <a:bodyPr/>
          <a:lstStyle/>
          <a:p>
            <a:r>
              <a:rPr lang="en-US" dirty="0" smtClean="0"/>
              <a:t>Stakeholder Schedule</a:t>
            </a:r>
            <a:endParaRPr lang="en-US" b="0" dirty="0"/>
          </a:p>
        </p:txBody>
      </p:sp>
      <p:sp>
        <p:nvSpPr>
          <p:cNvPr id="5"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12</a:t>
            </a:fld>
            <a:endParaRPr lang="en-US" sz="1400" dirty="0">
              <a:solidFill>
                <a:srgbClr val="000000"/>
              </a:solidFill>
            </a:endParaRPr>
          </a:p>
        </p:txBody>
      </p:sp>
    </p:spTree>
    <p:extLst>
      <p:ext uri="{BB962C8B-B14F-4D97-AF65-F5344CB8AC3E}">
        <p14:creationId xmlns:p14="http://schemas.microsoft.com/office/powerpoint/2010/main" val="30397047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7"/>
          <p:cNvSpPr>
            <a:spLocks noGrp="1"/>
          </p:cNvSpPr>
          <p:nvPr>
            <p:ph type="body" sz="quarter" idx="17"/>
          </p:nvPr>
        </p:nvSpPr>
        <p:spPr>
          <a:xfrm>
            <a:off x="1066800" y="4800600"/>
            <a:ext cx="5105400" cy="381000"/>
          </a:xfrm>
        </p:spPr>
        <p:txBody>
          <a:bodyPr wrap="none" lIns="0" tIns="0" rIns="0" bIns="0">
            <a:normAutofit/>
          </a:bodyPr>
          <a:lstStyle>
            <a:lvl1pPr algn="l">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Bruce Kay</a:t>
            </a:r>
          </a:p>
        </p:txBody>
      </p:sp>
      <p:sp>
        <p:nvSpPr>
          <p:cNvPr id="8" name="Text Placeholder 27"/>
          <p:cNvSpPr>
            <a:spLocks noGrp="1"/>
          </p:cNvSpPr>
          <p:nvPr>
            <p:ph type="body" sz="quarter" idx="18"/>
          </p:nvPr>
        </p:nvSpPr>
        <p:spPr>
          <a:xfrm>
            <a:off x="1066800" y="5257800"/>
            <a:ext cx="5105400" cy="381000"/>
          </a:xfrm>
        </p:spPr>
        <p:txBody>
          <a:bodyPr wrap="none" lIns="0" tIns="0" rIns="0" bIns="0">
            <a:normAutofit/>
          </a:bodyPr>
          <a:lstStyle>
            <a:lvl1pPr algn="l">
              <a:buNone/>
              <a:defRPr sz="1050" i="0" u="none" kern="0" cap="all" spc="300" baseline="0">
                <a:solidFill>
                  <a:srgbClr val="595959"/>
                </a:solidFill>
              </a:defRPr>
            </a:lvl1pPr>
            <a:lvl2pPr algn="l">
              <a:buNone/>
              <a:defRPr/>
            </a:lvl2pPr>
            <a:lvl3pPr algn="l">
              <a:buNone/>
              <a:defRPr/>
            </a:lvl3pPr>
            <a:lvl4pPr algn="l">
              <a:buNone/>
              <a:defRPr/>
            </a:lvl4pPr>
            <a:lvl5pPr algn="l">
              <a:buNone/>
              <a:defRPr/>
            </a:lvl5pPr>
          </a:lstStyle>
          <a:p>
            <a:pPr lvl="0"/>
            <a:r>
              <a:rPr lang="en-US" dirty="0" smtClean="0">
                <a:solidFill>
                  <a:srgbClr val="000000"/>
                </a:solidFill>
              </a:rPr>
              <a:t>(413) 535-4062 | bkay@iso-ne.com</a:t>
            </a:r>
          </a:p>
        </p:txBody>
      </p:sp>
      <p:sp>
        <p:nvSpPr>
          <p:cNvPr id="5"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13</a:t>
            </a:fld>
            <a:endParaRPr lang="en-US" sz="1400" dirty="0">
              <a:solidFill>
                <a:srgbClr val="000000"/>
              </a:solidFill>
            </a:endParaRPr>
          </a:p>
        </p:txBody>
      </p:sp>
    </p:spTree>
    <p:extLst>
      <p:ext uri="{BB962C8B-B14F-4D97-AF65-F5344CB8AC3E}">
        <p14:creationId xmlns:p14="http://schemas.microsoft.com/office/powerpoint/2010/main" val="29779058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Acronyms Used in this Presentation</a:t>
            </a:r>
            <a:endParaRPr lang="en-US" dirty="0"/>
          </a:p>
        </p:txBody>
      </p:sp>
      <p:sp>
        <p:nvSpPr>
          <p:cNvPr id="3" name="Text Placeholder 2"/>
          <p:cNvSpPr>
            <a:spLocks noGrp="1"/>
          </p:cNvSpPr>
          <p:nvPr>
            <p:ph idx="1"/>
          </p:nvPr>
        </p:nvSpPr>
        <p:spPr>
          <a:xfrm>
            <a:off x="457200" y="1600200"/>
            <a:ext cx="8229600" cy="4419600"/>
          </a:xfrm>
          <a:prstGeom prst="rect">
            <a:avLst/>
          </a:prstGeom>
        </p:spPr>
        <p:txBody>
          <a:bodyPr/>
          <a:lstStyle/>
          <a:p>
            <a:r>
              <a:rPr lang="en-US" dirty="0"/>
              <a:t>ISO-NE/NYISO CA </a:t>
            </a:r>
            <a:r>
              <a:rPr lang="en-US" dirty="0" smtClean="0"/>
              <a:t>– Coordination Agreement Between ISO </a:t>
            </a:r>
            <a:r>
              <a:rPr lang="en-US" dirty="0"/>
              <a:t>New England Inc</a:t>
            </a:r>
            <a:r>
              <a:rPr lang="en-US" dirty="0" smtClean="0"/>
              <a:t>. and The </a:t>
            </a:r>
            <a:r>
              <a:rPr lang="en-US" dirty="0"/>
              <a:t>New York Independent System Operator, Inc</a:t>
            </a:r>
            <a:r>
              <a:rPr lang="en-US" dirty="0" smtClean="0"/>
              <a:t>., which is included </a:t>
            </a:r>
            <a:r>
              <a:rPr lang="en-US" dirty="0"/>
              <a:t>in the ISO-NE Transmission, Markets, and Services Tariff as Attachment F (Coordination Agreements) and the NYISO Open Access Transmission Tariff as Attachment </a:t>
            </a:r>
            <a:r>
              <a:rPr lang="en-US" dirty="0" smtClean="0"/>
              <a:t>EE </a:t>
            </a:r>
            <a:r>
              <a:rPr lang="en-US" dirty="0"/>
              <a:t>(Coordination Agreement Between ISO New England Inc. and The New York Independent System Operator, Inc.)</a:t>
            </a:r>
            <a:endParaRPr lang="en-US" dirty="0" smtClean="0"/>
          </a:p>
          <a:p>
            <a:r>
              <a:rPr lang="en-US" dirty="0" smtClean="0"/>
              <a:t>Schedule </a:t>
            </a:r>
            <a:r>
              <a:rPr lang="en-US" dirty="0"/>
              <a:t>A - </a:t>
            </a:r>
            <a:r>
              <a:rPr lang="en-US" dirty="0" smtClean="0"/>
              <a:t>Schedule A (Description Of </a:t>
            </a:r>
            <a:r>
              <a:rPr lang="en-US" dirty="0"/>
              <a:t>Interconnection </a:t>
            </a:r>
            <a:r>
              <a:rPr lang="en-US" dirty="0" smtClean="0"/>
              <a:t>Facilities) to </a:t>
            </a:r>
            <a:r>
              <a:rPr lang="en-US" dirty="0"/>
              <a:t>the </a:t>
            </a:r>
            <a:r>
              <a:rPr lang="en-US" dirty="0" smtClean="0"/>
              <a:t>CA</a:t>
            </a:r>
          </a:p>
        </p:txBody>
      </p:sp>
      <p:sp>
        <p:nvSpPr>
          <p:cNvPr id="5"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14</a:t>
            </a:fld>
            <a:endParaRPr lang="en-US" sz="1400" dirty="0">
              <a:solidFill>
                <a:srgbClr val="000000"/>
              </a:solidFill>
            </a:endParaRPr>
          </a:p>
        </p:txBody>
      </p:sp>
    </p:spTree>
    <p:extLst>
      <p:ext uri="{BB962C8B-B14F-4D97-AF65-F5344CB8AC3E}">
        <p14:creationId xmlns:p14="http://schemas.microsoft.com/office/powerpoint/2010/main" val="6546462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fld id="{10C7F894-2A36-495D-AB7C-1055F7AC0F9D}" type="slidenum">
              <a:rPr lang="en-US" smtClean="0"/>
              <a:pPr/>
              <a:t>2</a:t>
            </a:fld>
            <a:endParaRPr lang="en-US" dirty="0"/>
          </a:p>
        </p:txBody>
      </p:sp>
      <p:sp>
        <p:nvSpPr>
          <p:cNvPr id="3" name="Text Placeholder 2"/>
          <p:cNvSpPr>
            <a:spLocks noGrp="1"/>
          </p:cNvSpPr>
          <p:nvPr>
            <p:ph idx="1"/>
          </p:nvPr>
        </p:nvSpPr>
        <p:spPr/>
        <p:txBody>
          <a:bodyPr/>
          <a:lstStyle/>
          <a:p>
            <a:endParaRPr lang="en-US" smtClean="0"/>
          </a:p>
          <a:p>
            <a:endParaRPr lang="en-US" smtClean="0"/>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05795638"/>
              </p:ext>
            </p:extLst>
          </p:nvPr>
        </p:nvGraphicFramePr>
        <p:xfrm>
          <a:off x="457200" y="533400"/>
          <a:ext cx="8077200" cy="1227010"/>
        </p:xfrm>
        <a:graphic>
          <a:graphicData uri="http://schemas.openxmlformats.org/drawingml/2006/table">
            <a:tbl>
              <a:tblPr firstRow="1" bandRow="1">
                <a:tableStyleId>{5C22544A-7EE6-4342-B048-85BDC9FD1C3A}</a:tableStyleId>
              </a:tblPr>
              <a:tblGrid>
                <a:gridCol w="8077200">
                  <a:extLst>
                    <a:ext uri="{9D8B030D-6E8A-4147-A177-3AD203B41FA5}">
                      <a16:colId xmlns:a16="http://schemas.microsoft.com/office/drawing/2014/main" val="20000"/>
                    </a:ext>
                  </a:extLst>
                </a:gridCol>
              </a:tblGrid>
              <a:tr h="504810">
                <a:tc>
                  <a:txBody>
                    <a:bodyPr/>
                    <a:lstStyle/>
                    <a:p>
                      <a:r>
                        <a:rPr lang="en-US" sz="2400" dirty="0" smtClean="0"/>
                        <a:t>Modification to Schedule A;</a:t>
                      </a:r>
                      <a:r>
                        <a:rPr lang="en-US" sz="2400" baseline="0" dirty="0" smtClean="0"/>
                        <a:t> </a:t>
                      </a:r>
                      <a:r>
                        <a:rPr lang="en-US" sz="2400" dirty="0" smtClean="0"/>
                        <a:t>and</a:t>
                      </a:r>
                      <a:br>
                        <a:rPr lang="en-US" sz="2400" dirty="0" smtClean="0"/>
                      </a:br>
                      <a:r>
                        <a:rPr lang="en-US" sz="2400" b="1" kern="1200" dirty="0" smtClean="0">
                          <a:solidFill>
                            <a:schemeClr val="lt1"/>
                          </a:solidFill>
                          <a:latin typeface="+mn-lt"/>
                          <a:ea typeface="+mn-ea"/>
                          <a:cs typeface="+mn-cs"/>
                        </a:rPr>
                        <a:t>ISO-NE/NYISO posting of a List of Interconnection Facilities</a:t>
                      </a:r>
                      <a:endParaRPr lang="en-US" sz="2400" b="1" kern="1200" dirty="0">
                        <a:solidFill>
                          <a:schemeClr val="lt1"/>
                        </a:solidFill>
                        <a:latin typeface="+mn-lt"/>
                        <a:ea typeface="+mn-ea"/>
                        <a:cs typeface="+mn-cs"/>
                      </a:endParaRPr>
                    </a:p>
                  </a:txBody>
                  <a:tcPr/>
                </a:tc>
                <a:extLst>
                  <a:ext uri="{0D108BD9-81ED-4DB2-BD59-A6C34878D82A}">
                    <a16:rowId xmlns:a16="http://schemas.microsoft.com/office/drawing/2014/main" val="10000"/>
                  </a:ext>
                </a:extLst>
              </a:tr>
              <a:tr h="404050">
                <a:tc>
                  <a:txBody>
                    <a:bodyPr/>
                    <a:lstStyle/>
                    <a:p>
                      <a:r>
                        <a:rPr lang="en-US" sz="1600" b="1" dirty="0" smtClean="0">
                          <a:solidFill>
                            <a:srgbClr val="000000"/>
                          </a:solidFill>
                        </a:rPr>
                        <a:t>Proposed Effective Date: </a:t>
                      </a:r>
                      <a:r>
                        <a:rPr lang="en-US" sz="1600" kern="1200" dirty="0" smtClean="0">
                          <a:solidFill>
                            <a:schemeClr val="dk1"/>
                          </a:solidFill>
                          <a:latin typeface="+mn-lt"/>
                          <a:ea typeface="+mn-ea"/>
                          <a:cs typeface="+mn-cs"/>
                        </a:rPr>
                        <a:t>Est. Q1</a:t>
                      </a:r>
                      <a:r>
                        <a:rPr lang="en-US" sz="1600" dirty="0" smtClean="0"/>
                        <a:t>, 2021</a:t>
                      </a:r>
                      <a:endParaRPr lang="en-US" sz="1600" dirty="0"/>
                    </a:p>
                  </a:txBody>
                  <a:tcPr/>
                </a:tc>
                <a:extLst>
                  <a:ext uri="{0D108BD9-81ED-4DB2-BD59-A6C34878D82A}">
                    <a16:rowId xmlns:a16="http://schemas.microsoft.com/office/drawing/2014/main" val="10001"/>
                  </a:ext>
                </a:extLst>
              </a:tr>
            </a:tbl>
          </a:graphicData>
        </a:graphic>
      </p:graphicFrame>
      <p:sp>
        <p:nvSpPr>
          <p:cNvPr id="6" name="Text Placeholder 4"/>
          <p:cNvSpPr txBox="1">
            <a:spLocks/>
          </p:cNvSpPr>
          <p:nvPr/>
        </p:nvSpPr>
        <p:spPr>
          <a:xfrm>
            <a:off x="457200" y="1828800"/>
            <a:ext cx="8229600" cy="44196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rgbClr val="000000"/>
                </a:solidFill>
              </a:rPr>
              <a:t>ISO-NE and the NYISO have agreed to revisions to Schedule A - Description of Interconnection Facilities (Schedule A) to the ISO-NE/NYISO Coordination Agreement (CA) and a jointly developed ISO-NE/NYISO List of Interconnection Facilities that will be posted on the ISO-NE and NYISO external websites</a:t>
            </a:r>
          </a:p>
          <a:p>
            <a:r>
              <a:rPr lang="en-US" dirty="0" smtClean="0">
                <a:solidFill>
                  <a:srgbClr val="000000"/>
                </a:solidFill>
              </a:rPr>
              <a:t>The revisions to </a:t>
            </a:r>
            <a:r>
              <a:rPr lang="en-US" dirty="0">
                <a:solidFill>
                  <a:srgbClr val="000000"/>
                </a:solidFill>
              </a:rPr>
              <a:t>the </a:t>
            </a:r>
            <a:r>
              <a:rPr lang="en-US" dirty="0" smtClean="0">
                <a:solidFill>
                  <a:srgbClr val="000000"/>
                </a:solidFill>
              </a:rPr>
              <a:t>ISO-NE/NYISO CA will add efficiencies and reduce the filing burden related to modifications to the existing </a:t>
            </a:r>
            <a:r>
              <a:rPr lang="en-US" dirty="0">
                <a:solidFill>
                  <a:srgbClr val="000000"/>
                </a:solidFill>
              </a:rPr>
              <a:t>Interconnections </a:t>
            </a:r>
            <a:r>
              <a:rPr lang="en-US" dirty="0" smtClean="0">
                <a:solidFill>
                  <a:srgbClr val="000000"/>
                </a:solidFill>
              </a:rPr>
              <a:t>between ISO-NE </a:t>
            </a:r>
            <a:r>
              <a:rPr lang="en-US" dirty="0">
                <a:solidFill>
                  <a:srgbClr val="000000"/>
                </a:solidFill>
              </a:rPr>
              <a:t>and the NYISO</a:t>
            </a:r>
            <a:endParaRPr lang="en-US" dirty="0" smtClean="0">
              <a:solidFill>
                <a:srgbClr val="000000"/>
              </a:solidFill>
            </a:endParaRPr>
          </a:p>
          <a:p>
            <a:r>
              <a:rPr lang="en-US" dirty="0" smtClean="0">
                <a:solidFill>
                  <a:srgbClr val="000000"/>
                </a:solidFill>
              </a:rPr>
              <a:t>ISO-NE is requesting Reliability Committee support of the proposed modifications</a:t>
            </a:r>
            <a:endParaRPr lang="en-US" dirty="0" smtClean="0"/>
          </a:p>
        </p:txBody>
      </p:sp>
    </p:spTree>
    <p:extLst>
      <p:ext uri="{BB962C8B-B14F-4D97-AF65-F5344CB8AC3E}">
        <p14:creationId xmlns:p14="http://schemas.microsoft.com/office/powerpoint/2010/main" val="40335572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dirty="0" smtClean="0"/>
              <a:t>Background</a:t>
            </a:r>
            <a:endParaRPr lang="en-US" sz="2800" dirty="0"/>
          </a:p>
        </p:txBody>
      </p:sp>
      <p:sp>
        <p:nvSpPr>
          <p:cNvPr id="3" name="Text Placeholder 2"/>
          <p:cNvSpPr>
            <a:spLocks noGrp="1"/>
          </p:cNvSpPr>
          <p:nvPr>
            <p:ph idx="1"/>
          </p:nvPr>
        </p:nvSpPr>
        <p:spPr>
          <a:xfrm>
            <a:off x="457200" y="1295400"/>
            <a:ext cx="8534400" cy="5181600"/>
          </a:xfrm>
          <a:prstGeom prst="rect">
            <a:avLst/>
          </a:prstGeom>
        </p:spPr>
        <p:txBody>
          <a:bodyPr>
            <a:normAutofit fontScale="92500" lnSpcReduction="10000"/>
          </a:bodyPr>
          <a:lstStyle/>
          <a:p>
            <a:r>
              <a:rPr lang="en-US" dirty="0"/>
              <a:t>In accordance with the ISO-NE T</a:t>
            </a:r>
            <a:r>
              <a:rPr lang="en-US" dirty="0" smtClean="0"/>
              <a:t>ransmission </a:t>
            </a:r>
            <a:r>
              <a:rPr lang="en-US" dirty="0"/>
              <a:t>O</a:t>
            </a:r>
            <a:r>
              <a:rPr lang="en-US" dirty="0" smtClean="0"/>
              <a:t>perating </a:t>
            </a:r>
            <a:r>
              <a:rPr lang="en-US" dirty="0"/>
              <a:t>A</a:t>
            </a:r>
            <a:r>
              <a:rPr lang="en-US" dirty="0" smtClean="0"/>
              <a:t>greements</a:t>
            </a:r>
            <a:r>
              <a:rPr lang="en-US" dirty="0"/>
              <a:t>, ISO-NE has the </a:t>
            </a:r>
            <a:r>
              <a:rPr lang="en-US" dirty="0" smtClean="0"/>
              <a:t>operating </a:t>
            </a:r>
            <a:r>
              <a:rPr lang="en-US" dirty="0"/>
              <a:t>authority to enter into </a:t>
            </a:r>
            <a:r>
              <a:rPr lang="en-US" dirty="0" smtClean="0"/>
              <a:t>CAs </a:t>
            </a:r>
            <a:r>
              <a:rPr lang="en-US" dirty="0"/>
              <a:t>with the operators of </a:t>
            </a:r>
            <a:r>
              <a:rPr lang="en-US" dirty="0" smtClean="0"/>
              <a:t>neighboring </a:t>
            </a:r>
            <a:r>
              <a:rPr lang="en-US" dirty="0"/>
              <a:t>Control Areas.  </a:t>
            </a:r>
            <a:r>
              <a:rPr lang="en-US" dirty="0" smtClean="0"/>
              <a:t>CAs </a:t>
            </a:r>
            <a:r>
              <a:rPr lang="en-US" dirty="0"/>
              <a:t>establish arrangements for the coordinated system operation of the common </a:t>
            </a:r>
            <a:r>
              <a:rPr lang="en-US" dirty="0" smtClean="0"/>
              <a:t>interconnections</a:t>
            </a:r>
            <a:endParaRPr lang="en-US" dirty="0"/>
          </a:p>
          <a:p>
            <a:r>
              <a:rPr lang="en-US" dirty="0" smtClean="0"/>
              <a:t>One such agreement is the </a:t>
            </a:r>
            <a:r>
              <a:rPr lang="en-US" dirty="0"/>
              <a:t>ISO-NE/NYISO </a:t>
            </a:r>
            <a:r>
              <a:rPr lang="en-US" dirty="0" smtClean="0"/>
              <a:t>CA, which is included in the </a:t>
            </a:r>
            <a:r>
              <a:rPr lang="en-US" dirty="0"/>
              <a:t>ISO-NE Transmission, Markets, and Services </a:t>
            </a:r>
            <a:r>
              <a:rPr lang="en-US" dirty="0" smtClean="0"/>
              <a:t>Tariff as Attachment F (Coordination Agreements) </a:t>
            </a:r>
            <a:r>
              <a:rPr lang="en-US" dirty="0"/>
              <a:t>and </a:t>
            </a:r>
            <a:r>
              <a:rPr lang="en-US" dirty="0" smtClean="0"/>
              <a:t>the NYISO Open Access Transmission Tariff as Attachment EE (Coordination </a:t>
            </a:r>
            <a:r>
              <a:rPr lang="en-US" dirty="0"/>
              <a:t>Agreement Between ISO New England Inc. and The New York Independent System Operator, Inc</a:t>
            </a:r>
            <a:r>
              <a:rPr lang="en-US" dirty="0" smtClean="0"/>
              <a:t>.)</a:t>
            </a:r>
            <a:endParaRPr lang="en-US" dirty="0"/>
          </a:p>
          <a:p>
            <a:r>
              <a:rPr lang="en-US" dirty="0"/>
              <a:t>Schedule A </a:t>
            </a:r>
            <a:r>
              <a:rPr lang="en-US" dirty="0" smtClean="0"/>
              <a:t>to the ISO-NE/NYISO CA is a jointly developed </a:t>
            </a:r>
            <a:r>
              <a:rPr lang="en-US" dirty="0"/>
              <a:t>and </a:t>
            </a:r>
            <a:r>
              <a:rPr lang="en-US" dirty="0" smtClean="0"/>
              <a:t>maintained list of the Interconnection Facilities (</a:t>
            </a:r>
            <a:r>
              <a:rPr lang="en-US" dirty="0"/>
              <a:t>including a description of the associated </a:t>
            </a:r>
            <a:r>
              <a:rPr lang="en-US" dirty="0" smtClean="0"/>
              <a:t>Interconnections, Interties </a:t>
            </a:r>
            <a:r>
              <a:rPr lang="en-US" dirty="0"/>
              <a:t>and metering points) </a:t>
            </a:r>
            <a:r>
              <a:rPr lang="en-US" dirty="0" smtClean="0"/>
              <a:t>between ISO-NE and the NYISO</a:t>
            </a:r>
          </a:p>
          <a:p>
            <a:pPr lvl="1"/>
            <a:r>
              <a:rPr lang="en-US" dirty="0" smtClean="0"/>
              <a:t>All modifications to the associated Interconnections Facilities listing requires that Schedule A be filed with FERC</a:t>
            </a:r>
            <a:endParaRPr lang="en-US" strike="sngStrike" dirty="0" smtClean="0"/>
          </a:p>
        </p:txBody>
      </p:sp>
      <p:sp>
        <p:nvSpPr>
          <p:cNvPr id="5" name="Slide Number Placeholder 3"/>
          <p:cNvSpPr>
            <a:spLocks noGrp="1"/>
          </p:cNvSpPr>
          <p:nvPr>
            <p:ph type="sldNum" sz="quarter" idx="12"/>
          </p:nvPr>
        </p:nvSpPr>
        <p:spPr>
          <a:xfrm>
            <a:off x="8602074" y="6365882"/>
            <a:ext cx="313326" cy="263518"/>
          </a:xfrm>
          <a:prstGeom prst="rect">
            <a:avLst/>
          </a:prstGeom>
        </p:spPr>
        <p:txBody>
          <a:bodyPr/>
          <a:lstStyle/>
          <a:p>
            <a:fld id="{10C7F894-2A36-495D-AB7C-1055F7AC0F9D}" type="slidenum">
              <a:rPr lang="en-US" smtClean="0">
                <a:solidFill>
                  <a:srgbClr val="000000"/>
                </a:solidFill>
              </a:rPr>
              <a:pPr/>
              <a:t>3</a:t>
            </a:fld>
            <a:endParaRPr lang="en-US" dirty="0">
              <a:solidFill>
                <a:srgbClr val="000000"/>
              </a:solidFill>
            </a:endParaRPr>
          </a:p>
        </p:txBody>
      </p:sp>
    </p:spTree>
    <p:extLst>
      <p:ext uri="{BB962C8B-B14F-4D97-AF65-F5344CB8AC3E}">
        <p14:creationId xmlns:p14="http://schemas.microsoft.com/office/powerpoint/2010/main" val="33657483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4</a:t>
            </a:fld>
            <a:endParaRPr lang="en-US" dirty="0"/>
          </a:p>
        </p:txBody>
      </p:sp>
      <p:sp>
        <p:nvSpPr>
          <p:cNvPr id="3" name="Title 2"/>
          <p:cNvSpPr>
            <a:spLocks noGrp="1"/>
          </p:cNvSpPr>
          <p:nvPr>
            <p:ph type="title"/>
          </p:nvPr>
        </p:nvSpPr>
        <p:spPr/>
        <p:txBody>
          <a:bodyPr/>
          <a:lstStyle/>
          <a:p>
            <a:r>
              <a:rPr lang="en-US" dirty="0" smtClean="0"/>
              <a:t>Interconnection Facilities, Interconnections</a:t>
            </a:r>
            <a:r>
              <a:rPr lang="en-US" dirty="0" smtClean="0">
                <a:solidFill>
                  <a:srgbClr val="FF0000"/>
                </a:solidFill>
              </a:rPr>
              <a:t> </a:t>
            </a:r>
            <a:r>
              <a:rPr lang="en-US" dirty="0" smtClean="0"/>
              <a:t>and Interties explained </a:t>
            </a:r>
            <a:endParaRPr lang="en-US" dirty="0"/>
          </a:p>
        </p:txBody>
      </p:sp>
      <p:sp>
        <p:nvSpPr>
          <p:cNvPr id="4" name="Content Placeholder 3"/>
          <p:cNvSpPr>
            <a:spLocks noGrp="1"/>
          </p:cNvSpPr>
          <p:nvPr>
            <p:ph idx="1"/>
          </p:nvPr>
        </p:nvSpPr>
        <p:spPr>
          <a:xfrm>
            <a:off x="457200" y="1401762"/>
            <a:ext cx="8183880" cy="4812688"/>
          </a:xfrm>
        </p:spPr>
        <p:txBody>
          <a:bodyPr>
            <a:normAutofit lnSpcReduction="10000"/>
          </a:bodyPr>
          <a:lstStyle/>
          <a:p>
            <a:r>
              <a:rPr lang="en-US" dirty="0"/>
              <a:t>Interconnection </a:t>
            </a:r>
            <a:r>
              <a:rPr lang="en-US" dirty="0" smtClean="0"/>
              <a:t>Facilities are the Interconnections between two Control Areas</a:t>
            </a:r>
          </a:p>
          <a:p>
            <a:pPr lvl="1"/>
            <a:r>
              <a:rPr lang="en-US" dirty="0"/>
              <a:t>The ISO-NE and </a:t>
            </a:r>
            <a:r>
              <a:rPr lang="en-US" dirty="0" smtClean="0"/>
              <a:t>NYISO Interconnection Facilities are comprised of three Interconnections</a:t>
            </a:r>
          </a:p>
          <a:p>
            <a:r>
              <a:rPr lang="en-US" dirty="0" smtClean="0"/>
              <a:t>An Interconnection is a transmission </a:t>
            </a:r>
            <a:r>
              <a:rPr lang="en-US" dirty="0"/>
              <a:t>interface between two Control </a:t>
            </a:r>
            <a:r>
              <a:rPr lang="en-US" dirty="0" smtClean="0"/>
              <a:t>Areas and is comprised of one or more Interties</a:t>
            </a:r>
          </a:p>
          <a:p>
            <a:pPr lvl="1"/>
            <a:r>
              <a:rPr lang="en-US" dirty="0"/>
              <a:t>The three </a:t>
            </a:r>
            <a:r>
              <a:rPr lang="en-US" dirty="0" smtClean="0"/>
              <a:t>Interconnections between ISO-NE </a:t>
            </a:r>
            <a:r>
              <a:rPr lang="en-US" dirty="0"/>
              <a:t>and the NYISO </a:t>
            </a:r>
            <a:r>
              <a:rPr lang="en-US" dirty="0" smtClean="0"/>
              <a:t>are:</a:t>
            </a:r>
          </a:p>
          <a:p>
            <a:pPr lvl="2"/>
            <a:r>
              <a:rPr lang="en-US" dirty="0" smtClean="0"/>
              <a:t>the NY/NE </a:t>
            </a:r>
            <a:r>
              <a:rPr lang="en-US" dirty="0"/>
              <a:t>Northern AC </a:t>
            </a:r>
            <a:r>
              <a:rPr lang="en-US" dirty="0" smtClean="0"/>
              <a:t>Interconnection;</a:t>
            </a:r>
          </a:p>
          <a:p>
            <a:pPr lvl="2"/>
            <a:r>
              <a:rPr lang="en-US" dirty="0" smtClean="0"/>
              <a:t>the </a:t>
            </a:r>
            <a:r>
              <a:rPr lang="en-US" dirty="0"/>
              <a:t>Northport-Norwalk Harbor Cable (“</a:t>
            </a:r>
            <a:r>
              <a:rPr lang="en-US" dirty="0" smtClean="0"/>
              <a:t>NNC”) Interconnection; and</a:t>
            </a:r>
          </a:p>
          <a:p>
            <a:pPr lvl="2"/>
            <a:r>
              <a:rPr lang="en-US" dirty="0" smtClean="0"/>
              <a:t>the </a:t>
            </a:r>
            <a:r>
              <a:rPr lang="en-US" dirty="0"/>
              <a:t>Cross Sound Cable (“</a:t>
            </a:r>
            <a:r>
              <a:rPr lang="en-US" dirty="0" smtClean="0"/>
              <a:t>CSC”) Interconnection</a:t>
            </a:r>
          </a:p>
          <a:p>
            <a:r>
              <a:rPr lang="en-US" dirty="0" smtClean="0"/>
              <a:t>An Intertie is a transmission facility that is included in an Interconnection</a:t>
            </a:r>
            <a:endParaRPr lang="en-US" dirty="0"/>
          </a:p>
          <a:p>
            <a:pPr lvl="1"/>
            <a:r>
              <a:rPr lang="en-US" dirty="0" smtClean="0"/>
              <a:t>The description of an Intertie includes the naming convention, </a:t>
            </a:r>
            <a:r>
              <a:rPr lang="en-US" dirty="0"/>
              <a:t>transmission </a:t>
            </a:r>
            <a:r>
              <a:rPr lang="en-US" dirty="0" smtClean="0"/>
              <a:t>substations, operating voltage and common metering point</a:t>
            </a:r>
            <a:endParaRPr lang="en-US" dirty="0"/>
          </a:p>
        </p:txBody>
      </p:sp>
    </p:spTree>
    <p:extLst>
      <p:ext uri="{BB962C8B-B14F-4D97-AF65-F5344CB8AC3E}">
        <p14:creationId xmlns:p14="http://schemas.microsoft.com/office/powerpoint/2010/main" val="712572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5</a:t>
            </a:fld>
            <a:endParaRPr lang="en-US" dirty="0"/>
          </a:p>
        </p:txBody>
      </p:sp>
      <p:sp>
        <p:nvSpPr>
          <p:cNvPr id="3" name="Title 2"/>
          <p:cNvSpPr>
            <a:spLocks noGrp="1"/>
          </p:cNvSpPr>
          <p:nvPr>
            <p:ph type="title"/>
          </p:nvPr>
        </p:nvSpPr>
        <p:spPr/>
        <p:txBody>
          <a:bodyPr/>
          <a:lstStyle/>
          <a:p>
            <a:r>
              <a:rPr lang="en-US" dirty="0"/>
              <a:t>Interconnection Facilities, </a:t>
            </a:r>
            <a:r>
              <a:rPr lang="en-US" dirty="0" smtClean="0"/>
              <a:t>Interconnections </a:t>
            </a:r>
            <a:r>
              <a:rPr lang="en-US" dirty="0"/>
              <a:t>and Interties explained </a:t>
            </a:r>
            <a:r>
              <a:rPr lang="en-US" dirty="0" smtClean="0"/>
              <a:t>(cont.)</a:t>
            </a:r>
            <a:endParaRPr lang="en-US" dirty="0"/>
          </a:p>
        </p:txBody>
      </p:sp>
      <p:sp>
        <p:nvSpPr>
          <p:cNvPr id="4" name="Content Placeholder 3"/>
          <p:cNvSpPr>
            <a:spLocks noGrp="1"/>
          </p:cNvSpPr>
          <p:nvPr>
            <p:ph idx="1"/>
          </p:nvPr>
        </p:nvSpPr>
        <p:spPr/>
        <p:txBody>
          <a:bodyPr>
            <a:normAutofit/>
          </a:bodyPr>
          <a:lstStyle/>
          <a:p>
            <a:pPr>
              <a:spcBef>
                <a:spcPts val="600"/>
              </a:spcBef>
            </a:pPr>
            <a:r>
              <a:rPr lang="en-US" dirty="0" smtClean="0"/>
              <a:t>Interconnections and Interties between ISO-NE and the NYISO</a:t>
            </a:r>
          </a:p>
          <a:p>
            <a:pPr lvl="1">
              <a:spcBef>
                <a:spcPts val="600"/>
              </a:spcBef>
            </a:pPr>
            <a:r>
              <a:rPr lang="en-US" dirty="0" smtClean="0"/>
              <a:t>The NY/NE </a:t>
            </a:r>
            <a:r>
              <a:rPr lang="en-US" dirty="0"/>
              <a:t>Northern AC </a:t>
            </a:r>
            <a:r>
              <a:rPr lang="en-US" dirty="0" smtClean="0"/>
              <a:t>Interconnection </a:t>
            </a:r>
            <a:r>
              <a:rPr lang="en-US" dirty="0"/>
              <a:t>is comprised of the </a:t>
            </a:r>
            <a:r>
              <a:rPr lang="en-US" dirty="0" smtClean="0"/>
              <a:t>PV-20 Intertie, K7 Intertie, K6 Intertie, E205W Intertie, 393 Intertie, 690/FV Intertie, and 398 Intertie</a:t>
            </a:r>
            <a:endParaRPr lang="en-US" dirty="0"/>
          </a:p>
          <a:p>
            <a:pPr lvl="1">
              <a:spcBef>
                <a:spcPts val="600"/>
              </a:spcBef>
            </a:pPr>
            <a:r>
              <a:rPr lang="en-US" dirty="0" smtClean="0"/>
              <a:t>The NNC </a:t>
            </a:r>
            <a:r>
              <a:rPr lang="en-US" dirty="0"/>
              <a:t>Interconnection </a:t>
            </a:r>
            <a:r>
              <a:rPr lang="en-US" dirty="0" smtClean="0"/>
              <a:t>is </a:t>
            </a:r>
            <a:r>
              <a:rPr lang="en-US" dirty="0"/>
              <a:t>comprised of </a:t>
            </a:r>
            <a:r>
              <a:rPr lang="en-US" dirty="0" smtClean="0"/>
              <a:t>the NNC Intertie</a:t>
            </a:r>
            <a:r>
              <a:rPr lang="en-US" dirty="0"/>
              <a:t> </a:t>
            </a:r>
          </a:p>
          <a:p>
            <a:pPr lvl="1"/>
            <a:r>
              <a:rPr lang="en-US" dirty="0" smtClean="0"/>
              <a:t>The CSC </a:t>
            </a:r>
            <a:r>
              <a:rPr lang="en-US" dirty="0"/>
              <a:t>Interconnection </a:t>
            </a:r>
            <a:r>
              <a:rPr lang="en-US" dirty="0" smtClean="0"/>
              <a:t>is </a:t>
            </a:r>
            <a:r>
              <a:rPr lang="en-US" dirty="0"/>
              <a:t>comprised of </a:t>
            </a:r>
            <a:r>
              <a:rPr lang="en-US" dirty="0" smtClean="0"/>
              <a:t>the CSC Intertie</a:t>
            </a:r>
            <a:endParaRPr lang="en-US" dirty="0"/>
          </a:p>
        </p:txBody>
      </p:sp>
    </p:spTree>
    <p:extLst>
      <p:ext uri="{BB962C8B-B14F-4D97-AF65-F5344CB8AC3E}">
        <p14:creationId xmlns:p14="http://schemas.microsoft.com/office/powerpoint/2010/main" val="1082214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Problem Statement </a:t>
            </a:r>
            <a:endParaRPr lang="en-US" b="0" i="1" dirty="0"/>
          </a:p>
        </p:txBody>
      </p:sp>
      <p:sp>
        <p:nvSpPr>
          <p:cNvPr id="10" name="Text Placeholder 2"/>
          <p:cNvSpPr>
            <a:spLocks noGrp="1"/>
          </p:cNvSpPr>
          <p:nvPr>
            <p:ph idx="1"/>
          </p:nvPr>
        </p:nvSpPr>
        <p:spPr>
          <a:xfrm>
            <a:off x="533400" y="1295400"/>
            <a:ext cx="8229600" cy="4876800"/>
          </a:xfrm>
          <a:prstGeom prst="rect">
            <a:avLst/>
          </a:prstGeom>
        </p:spPr>
        <p:txBody>
          <a:bodyPr>
            <a:normAutofit fontScale="92500" lnSpcReduction="20000"/>
          </a:bodyPr>
          <a:lstStyle/>
          <a:p>
            <a:r>
              <a:rPr lang="en-US" dirty="0" smtClean="0"/>
              <a:t>In 2019, the addition of a new transmission substation and common metering point modified one of the Interties that comprise the NY/NE </a:t>
            </a:r>
            <a:r>
              <a:rPr lang="en-US" dirty="0"/>
              <a:t>Northern AC </a:t>
            </a:r>
            <a:r>
              <a:rPr lang="en-US" dirty="0" smtClean="0"/>
              <a:t>Interconnection.  This addition </a:t>
            </a:r>
            <a:r>
              <a:rPr lang="en-US" dirty="0"/>
              <a:t>replaced the Pleasant Valley transmission substation and common metering point in </a:t>
            </a:r>
            <a:r>
              <a:rPr lang="en-US" dirty="0" smtClean="0"/>
              <a:t>NY with the Cricket </a:t>
            </a:r>
            <a:r>
              <a:rPr lang="en-US" dirty="0"/>
              <a:t>Valley transmission substation </a:t>
            </a:r>
            <a:r>
              <a:rPr lang="en-US" dirty="0" smtClean="0"/>
              <a:t>and common metering point on the 398 Intertie</a:t>
            </a:r>
          </a:p>
          <a:p>
            <a:r>
              <a:rPr lang="en-US" dirty="0" smtClean="0"/>
              <a:t>While the modification to the 398 Intertie did not change the makeup of the NY/NE Northern AC Interconnection, it does require that the 398 Intertie description be updated in Schedule A to the ISO-NE/NYISO CA</a:t>
            </a:r>
          </a:p>
          <a:p>
            <a:r>
              <a:rPr lang="en-US" dirty="0" smtClean="0"/>
              <a:t>Such a modification then obligates ISO-NE and the NYISO to file a revised ISO-NE/NYISO CA with the FERC</a:t>
            </a:r>
            <a:endParaRPr lang="en-US" dirty="0" smtClean="0">
              <a:solidFill>
                <a:srgbClr val="FF0000"/>
              </a:solidFill>
            </a:endParaRPr>
          </a:p>
          <a:p>
            <a:r>
              <a:rPr lang="en-US" dirty="0" smtClean="0"/>
              <a:t>ISO-NE and the </a:t>
            </a:r>
            <a:r>
              <a:rPr lang="en-US" dirty="0"/>
              <a:t>NYISO </a:t>
            </a:r>
            <a:r>
              <a:rPr lang="en-US" dirty="0" smtClean="0"/>
              <a:t>recognized that such ministerial revisions to </a:t>
            </a:r>
            <a:r>
              <a:rPr lang="en-US" dirty="0"/>
              <a:t>the ISO-NE/NYISO CA </a:t>
            </a:r>
            <a:r>
              <a:rPr lang="en-US" dirty="0" smtClean="0"/>
              <a:t>place an unneeded burden on the respective ISOs, their stakeholders, and the FERC</a:t>
            </a:r>
          </a:p>
        </p:txBody>
      </p:sp>
      <p:sp>
        <p:nvSpPr>
          <p:cNvPr id="9" name="Rectangle 8"/>
          <p:cNvSpPr/>
          <p:nvPr/>
        </p:nvSpPr>
        <p:spPr>
          <a:xfrm>
            <a:off x="533400" y="2286000"/>
            <a:ext cx="8077200" cy="923330"/>
          </a:xfrm>
          <a:prstGeom prst="rect">
            <a:avLst/>
          </a:prstGeom>
        </p:spPr>
        <p:txBody>
          <a:bodyPr wrap="square">
            <a:spAutoFit/>
          </a:bodyPr>
          <a:lstStyle/>
          <a:p>
            <a:endParaRPr lang="en-US" dirty="0" smtClean="0"/>
          </a:p>
          <a:p>
            <a:endParaRPr lang="en-US" dirty="0" smtClean="0"/>
          </a:p>
          <a:p>
            <a:endParaRPr lang="en-US" dirty="0"/>
          </a:p>
        </p:txBody>
      </p:sp>
      <p:sp>
        <p:nvSpPr>
          <p:cNvPr id="8" name="Slide Number Placeholder 3"/>
          <p:cNvSpPr>
            <a:spLocks noGrp="1"/>
          </p:cNvSpPr>
          <p:nvPr>
            <p:ph type="sldNum" sz="quarter" idx="12"/>
          </p:nvPr>
        </p:nvSpPr>
        <p:spPr>
          <a:xfrm>
            <a:off x="8602074" y="6365882"/>
            <a:ext cx="313326" cy="263518"/>
          </a:xfrm>
          <a:prstGeom prst="rect">
            <a:avLst/>
          </a:prstGeom>
        </p:spPr>
        <p:txBody>
          <a:bodyPr/>
          <a:lstStyle/>
          <a:p>
            <a:fld id="{10C7F894-2A36-495D-AB7C-1055F7AC0F9D}" type="slidenum">
              <a:rPr lang="en-US" smtClean="0">
                <a:solidFill>
                  <a:srgbClr val="000000"/>
                </a:solidFill>
              </a:rPr>
              <a:pPr/>
              <a:t>6</a:t>
            </a:fld>
            <a:endParaRPr lang="en-US" dirty="0">
              <a:solidFill>
                <a:srgbClr val="000000"/>
              </a:solidFill>
            </a:endParaRPr>
          </a:p>
        </p:txBody>
      </p:sp>
    </p:spTree>
    <p:extLst>
      <p:ext uri="{BB962C8B-B14F-4D97-AF65-F5344CB8AC3E}">
        <p14:creationId xmlns:p14="http://schemas.microsoft.com/office/powerpoint/2010/main" val="26779144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Proposal</a:t>
            </a:r>
            <a:endParaRPr lang="en-US" sz="2800" dirty="0"/>
          </a:p>
        </p:txBody>
      </p:sp>
      <p:sp>
        <p:nvSpPr>
          <p:cNvPr id="3" name="Text Placeholder 2"/>
          <p:cNvSpPr>
            <a:spLocks noGrp="1"/>
          </p:cNvSpPr>
          <p:nvPr>
            <p:ph idx="1"/>
          </p:nvPr>
        </p:nvSpPr>
        <p:spPr>
          <a:xfrm>
            <a:off x="533400" y="1295400"/>
            <a:ext cx="8382000" cy="5070482"/>
          </a:xfrm>
          <a:prstGeom prst="rect">
            <a:avLst/>
          </a:prstGeom>
        </p:spPr>
        <p:txBody>
          <a:bodyPr>
            <a:normAutofit fontScale="85000" lnSpcReduction="10000"/>
          </a:bodyPr>
          <a:lstStyle/>
          <a:p>
            <a:r>
              <a:rPr lang="en-US" dirty="0" smtClean="0"/>
              <a:t>Rather </a:t>
            </a:r>
            <a:r>
              <a:rPr lang="en-US" dirty="0"/>
              <a:t>than maintaining the </a:t>
            </a:r>
            <a:r>
              <a:rPr lang="en-US" dirty="0" smtClean="0"/>
              <a:t>detailed list </a:t>
            </a:r>
            <a:r>
              <a:rPr lang="en-US" dirty="0"/>
              <a:t>in </a:t>
            </a:r>
            <a:r>
              <a:rPr lang="en-US" dirty="0" smtClean="0"/>
              <a:t>Schedule A to the ISO-NE/NYISO CA, two changes are proposed:</a:t>
            </a:r>
          </a:p>
          <a:p>
            <a:pPr lvl="1"/>
            <a:r>
              <a:rPr lang="en-US" dirty="0" smtClean="0"/>
              <a:t>Schedule </a:t>
            </a:r>
            <a:r>
              <a:rPr lang="en-US" dirty="0"/>
              <a:t>A </a:t>
            </a:r>
            <a:r>
              <a:rPr lang="en-US" dirty="0" smtClean="0"/>
              <a:t>is modified to allow ISO-NE and the NYISO to maintain a current </a:t>
            </a:r>
            <a:r>
              <a:rPr lang="en-US" dirty="0"/>
              <a:t>posting on their respective external </a:t>
            </a:r>
            <a:r>
              <a:rPr lang="en-US" dirty="0" smtClean="0"/>
              <a:t>websites of the List of Interconnection Facilities (including the Interconnections, Interties and metering points)</a:t>
            </a:r>
          </a:p>
          <a:p>
            <a:pPr lvl="1"/>
            <a:r>
              <a:rPr lang="en-US" dirty="0" smtClean="0"/>
              <a:t>An updated List </a:t>
            </a:r>
            <a:r>
              <a:rPr lang="en-US" dirty="0"/>
              <a:t>of Interconnection </a:t>
            </a:r>
            <a:r>
              <a:rPr lang="en-US" dirty="0" smtClean="0"/>
              <a:t>Facilities (including the 398 Intertie changes) has been developed, and will be posted on </a:t>
            </a:r>
            <a:r>
              <a:rPr lang="en-US" dirty="0"/>
              <a:t>the ISO-NE and NYISO external </a:t>
            </a:r>
            <a:r>
              <a:rPr lang="en-US" dirty="0" smtClean="0"/>
              <a:t>websites</a:t>
            </a:r>
          </a:p>
          <a:p>
            <a:r>
              <a:rPr lang="en-US" dirty="0" smtClean="0"/>
              <a:t>This proposal allows the titles, transmission substations, Interties and metering points that make up the current Interconnections between ISO-NE and the NYISO to be updated in </a:t>
            </a:r>
            <a:r>
              <a:rPr lang="en-US" dirty="0"/>
              <a:t>the posted List of Interconnection Facilities to </a:t>
            </a:r>
            <a:r>
              <a:rPr lang="en-US" dirty="0" smtClean="0"/>
              <a:t>reflect the current transmission facility topology without revising Schedule A and filing the updated ISO-NE/NYISO CA with FERC</a:t>
            </a:r>
          </a:p>
          <a:p>
            <a:pPr lvl="1"/>
            <a:r>
              <a:rPr lang="en-US" dirty="0" smtClean="0"/>
              <a:t>The </a:t>
            </a:r>
            <a:r>
              <a:rPr lang="en-US" dirty="0"/>
              <a:t>addition or removal of an </a:t>
            </a:r>
            <a:r>
              <a:rPr lang="en-US" dirty="0" smtClean="0"/>
              <a:t>Interconnection </a:t>
            </a:r>
            <a:r>
              <a:rPr lang="en-US" dirty="0"/>
              <a:t>will still require a revision to </a:t>
            </a:r>
            <a:r>
              <a:rPr lang="en-US" dirty="0" smtClean="0"/>
              <a:t>  Schedule A and the ISO-NE/NYISO CA.  Such revisions will </a:t>
            </a:r>
            <a:r>
              <a:rPr lang="en-US" dirty="0"/>
              <a:t>then be taken through the </a:t>
            </a:r>
            <a:r>
              <a:rPr lang="en-US" dirty="0" smtClean="0"/>
              <a:t>respective stakeholder processes </a:t>
            </a:r>
            <a:r>
              <a:rPr lang="en-US" dirty="0"/>
              <a:t>and filed with the </a:t>
            </a:r>
            <a:r>
              <a:rPr lang="en-US" dirty="0" smtClean="0"/>
              <a:t>FERC</a:t>
            </a:r>
          </a:p>
          <a:p>
            <a:r>
              <a:rPr lang="en-US" dirty="0" smtClean="0"/>
              <a:t>These </a:t>
            </a:r>
            <a:r>
              <a:rPr lang="en-US" dirty="0"/>
              <a:t>actions will </a:t>
            </a:r>
            <a:r>
              <a:rPr lang="en-US" dirty="0" smtClean="0"/>
              <a:t>allow for timely revision of the current List </a:t>
            </a:r>
            <a:r>
              <a:rPr lang="en-US" dirty="0"/>
              <a:t>of Interconnection Facilities </a:t>
            </a:r>
            <a:r>
              <a:rPr lang="en-US" dirty="0" smtClean="0"/>
              <a:t>and eliminate the burden of filing such revisions with the FERC</a:t>
            </a:r>
          </a:p>
        </p:txBody>
      </p:sp>
      <p:sp>
        <p:nvSpPr>
          <p:cNvPr id="5" name="Slide Number Placeholder 3"/>
          <p:cNvSpPr>
            <a:spLocks noGrp="1"/>
          </p:cNvSpPr>
          <p:nvPr>
            <p:ph type="sldNum" sz="quarter" idx="12"/>
          </p:nvPr>
        </p:nvSpPr>
        <p:spPr>
          <a:xfrm>
            <a:off x="8602074" y="6365882"/>
            <a:ext cx="313326" cy="263518"/>
          </a:xfrm>
          <a:prstGeom prst="rect">
            <a:avLst/>
          </a:prstGeom>
        </p:spPr>
        <p:txBody>
          <a:bodyPr/>
          <a:lstStyle/>
          <a:p>
            <a:fld id="{10C7F894-2A36-495D-AB7C-1055F7AC0F9D}" type="slidenum">
              <a:rPr lang="en-US" smtClean="0">
                <a:solidFill>
                  <a:srgbClr val="000000"/>
                </a:solidFill>
              </a:rPr>
              <a:pPr/>
              <a:t>7</a:t>
            </a:fld>
            <a:endParaRPr lang="en-US" dirty="0">
              <a:solidFill>
                <a:srgbClr val="000000"/>
              </a:solidFill>
            </a:endParaRPr>
          </a:p>
        </p:txBody>
      </p:sp>
    </p:spTree>
    <p:extLst>
      <p:ext uri="{BB962C8B-B14F-4D97-AF65-F5344CB8AC3E}">
        <p14:creationId xmlns:p14="http://schemas.microsoft.com/office/powerpoint/2010/main" val="16766762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458200" cy="955682"/>
          </a:xfrm>
        </p:spPr>
        <p:txBody>
          <a:bodyPr>
            <a:normAutofit/>
          </a:bodyPr>
          <a:lstStyle/>
          <a:p>
            <a:r>
              <a:rPr lang="en-US" sz="3100" dirty="0" smtClean="0"/>
              <a:t>Schedule A Revisions and External Website Posting</a:t>
            </a:r>
            <a:endParaRPr lang="en-US" sz="3100" dirty="0">
              <a:solidFill>
                <a:schemeClr val="tx1"/>
              </a:solidFill>
            </a:endParaRPr>
          </a:p>
        </p:txBody>
      </p:sp>
      <p:sp>
        <p:nvSpPr>
          <p:cNvPr id="3" name="Text Placeholder 2"/>
          <p:cNvSpPr>
            <a:spLocks noGrp="1"/>
          </p:cNvSpPr>
          <p:nvPr>
            <p:ph idx="1"/>
          </p:nvPr>
        </p:nvSpPr>
        <p:spPr>
          <a:xfrm>
            <a:off x="533400" y="1143000"/>
            <a:ext cx="8229600" cy="5222882"/>
          </a:xfrm>
          <a:prstGeom prst="rect">
            <a:avLst/>
          </a:prstGeom>
        </p:spPr>
        <p:txBody>
          <a:bodyPr>
            <a:normAutofit fontScale="92500" lnSpcReduction="10000"/>
          </a:bodyPr>
          <a:lstStyle/>
          <a:p>
            <a:r>
              <a:rPr lang="en-US" dirty="0" smtClean="0"/>
              <a:t>Schedule A Revisions</a:t>
            </a:r>
          </a:p>
          <a:p>
            <a:pPr lvl="1"/>
            <a:r>
              <a:rPr lang="en-US" dirty="0" smtClean="0"/>
              <a:t>A paragraph was added to describe how </a:t>
            </a:r>
            <a:r>
              <a:rPr lang="en-US" dirty="0"/>
              <a:t>ISO-NE and NYISO </a:t>
            </a:r>
            <a:r>
              <a:rPr lang="en-US" dirty="0" smtClean="0"/>
              <a:t>will </a:t>
            </a:r>
            <a:r>
              <a:rPr lang="en-US" dirty="0"/>
              <a:t>jointly develop and maintain an ‘</a:t>
            </a:r>
            <a:r>
              <a:rPr lang="en-US" dirty="0" smtClean="0"/>
              <a:t>ISO-NE/NYISO </a:t>
            </a:r>
            <a:r>
              <a:rPr lang="en-US" dirty="0"/>
              <a:t>List of Interconnection Facilities’ (including a description of the associated Interties and metering points) and post the most current mutually agreed upon list on their respective public </a:t>
            </a:r>
            <a:r>
              <a:rPr lang="en-US" dirty="0" smtClean="0"/>
              <a:t>websites</a:t>
            </a:r>
          </a:p>
          <a:p>
            <a:pPr lvl="1"/>
            <a:r>
              <a:rPr lang="en-US" dirty="0" smtClean="0"/>
              <a:t>The ‘List of Interconnections’ and ‘List of Interties’ were deleted</a:t>
            </a:r>
          </a:p>
          <a:p>
            <a:pPr lvl="2"/>
            <a:r>
              <a:rPr lang="en-US" dirty="0" smtClean="0"/>
              <a:t>Such lists were updated and moved into </a:t>
            </a:r>
            <a:r>
              <a:rPr lang="en-US" dirty="0"/>
              <a:t>the List of Interconnection Facilities </a:t>
            </a:r>
            <a:r>
              <a:rPr lang="en-US" dirty="0" smtClean="0"/>
              <a:t>posting</a:t>
            </a:r>
          </a:p>
          <a:p>
            <a:pPr lvl="1"/>
            <a:r>
              <a:rPr lang="en-US" dirty="0" smtClean="0"/>
              <a:t>Ministerial edits were made to the remaining language</a:t>
            </a:r>
          </a:p>
          <a:p>
            <a:r>
              <a:rPr lang="en-US" dirty="0" smtClean="0"/>
              <a:t>List of Interconnection Facilities Posting</a:t>
            </a:r>
          </a:p>
          <a:p>
            <a:pPr lvl="1"/>
            <a:r>
              <a:rPr lang="en-US" dirty="0" smtClean="0"/>
              <a:t>A ‘List of Interconnections’, which was based off of the current Schedule A, was developed for posting on the ISO-NE and NYISO external websites</a:t>
            </a:r>
          </a:p>
          <a:p>
            <a:pPr lvl="1"/>
            <a:r>
              <a:rPr lang="en-US" dirty="0" smtClean="0"/>
              <a:t>The 398 Intertie description was updated to include </a:t>
            </a:r>
            <a:r>
              <a:rPr lang="en-US" dirty="0"/>
              <a:t>the Cricket Valley transmission substation and common metering </a:t>
            </a:r>
            <a:r>
              <a:rPr lang="en-US" dirty="0" smtClean="0"/>
              <a:t>point</a:t>
            </a:r>
          </a:p>
          <a:p>
            <a:pPr lvl="1"/>
            <a:r>
              <a:rPr lang="en-US" dirty="0" smtClean="0"/>
              <a:t>The ISO-NE posting will be located under the Attachment F bullet, which is located </a:t>
            </a:r>
            <a:r>
              <a:rPr lang="en-US" dirty="0"/>
              <a:t>in the ‘Attachments to the ISO Tariff</a:t>
            </a:r>
            <a:r>
              <a:rPr lang="en-US" dirty="0" smtClean="0"/>
              <a:t>’ section of the </a:t>
            </a:r>
            <a:r>
              <a:rPr lang="en-US" dirty="0" smtClean="0">
                <a:hlinkClick r:id="rId3"/>
              </a:rPr>
              <a:t>Transmission, Markets, and Services Tariff</a:t>
            </a:r>
            <a:r>
              <a:rPr lang="en-US" dirty="0" smtClean="0"/>
              <a:t> page of the ISO-NE external website</a:t>
            </a:r>
          </a:p>
        </p:txBody>
      </p:sp>
      <p:sp>
        <p:nvSpPr>
          <p:cNvPr id="5" name="Slide Number Placeholder 3"/>
          <p:cNvSpPr>
            <a:spLocks noGrp="1"/>
          </p:cNvSpPr>
          <p:nvPr>
            <p:ph type="sldNum" sz="quarter" idx="12"/>
          </p:nvPr>
        </p:nvSpPr>
        <p:spPr>
          <a:xfrm>
            <a:off x="8602074" y="6365882"/>
            <a:ext cx="313326" cy="263518"/>
          </a:xfrm>
          <a:prstGeom prst="rect">
            <a:avLst/>
          </a:prstGeom>
        </p:spPr>
        <p:txBody>
          <a:bodyPr/>
          <a:lstStyle/>
          <a:p>
            <a:fld id="{10C7F894-2A36-495D-AB7C-1055F7AC0F9D}" type="slidenum">
              <a:rPr lang="en-US" smtClean="0">
                <a:solidFill>
                  <a:srgbClr val="000000"/>
                </a:solidFill>
              </a:rPr>
              <a:pPr/>
              <a:t>8</a:t>
            </a:fld>
            <a:endParaRPr lang="en-US" dirty="0">
              <a:solidFill>
                <a:srgbClr val="000000"/>
              </a:solidFill>
            </a:endParaRPr>
          </a:p>
        </p:txBody>
      </p:sp>
    </p:spTree>
    <p:extLst>
      <p:ext uri="{BB962C8B-B14F-4D97-AF65-F5344CB8AC3E}">
        <p14:creationId xmlns:p14="http://schemas.microsoft.com/office/powerpoint/2010/main" val="2571343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Summary of Proposed Tariff Changes</a:t>
            </a:r>
            <a:endParaRPr lang="en-US" sz="1400" b="0" dirty="0"/>
          </a:p>
        </p:txBody>
      </p:sp>
      <p:graphicFrame>
        <p:nvGraphicFramePr>
          <p:cNvPr id="8" name="Table 7"/>
          <p:cNvGraphicFramePr>
            <a:graphicFrameLocks noGrp="1"/>
          </p:cNvGraphicFramePr>
          <p:nvPr>
            <p:extLst>
              <p:ext uri="{D42A27DB-BD31-4B8C-83A1-F6EECF244321}">
                <p14:modId xmlns:p14="http://schemas.microsoft.com/office/powerpoint/2010/main" val="932472916"/>
              </p:ext>
            </p:extLst>
          </p:nvPr>
        </p:nvGraphicFramePr>
        <p:xfrm>
          <a:off x="457200" y="1066800"/>
          <a:ext cx="8229600" cy="4678680"/>
        </p:xfrm>
        <a:graphic>
          <a:graphicData uri="http://schemas.openxmlformats.org/drawingml/2006/table">
            <a:tbl>
              <a:tblPr firstRow="1" bandRow="1">
                <a:tableStyleId>{5C22544A-7EE6-4342-B048-85BDC9FD1C3A}</a:tableStyleId>
              </a:tblPr>
              <a:tblGrid>
                <a:gridCol w="1676400">
                  <a:extLst>
                    <a:ext uri="{9D8B030D-6E8A-4147-A177-3AD203B41FA5}">
                      <a16:colId xmlns:a16="http://schemas.microsoft.com/office/drawing/2014/main" val="20000"/>
                    </a:ext>
                  </a:extLst>
                </a:gridCol>
                <a:gridCol w="38100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381000">
                <a:tc>
                  <a:txBody>
                    <a:bodyPr/>
                    <a:lstStyle/>
                    <a:p>
                      <a:r>
                        <a:rPr lang="en-US" dirty="0" smtClean="0"/>
                        <a:t>Tariff</a:t>
                      </a:r>
                      <a:r>
                        <a:rPr lang="en-US" baseline="0" dirty="0" smtClean="0"/>
                        <a:t> </a:t>
                      </a:r>
                      <a:r>
                        <a:rPr lang="en-US" dirty="0" smtClean="0"/>
                        <a:t>Section</a:t>
                      </a:r>
                      <a:endParaRPr lang="en-US" dirty="0"/>
                    </a:p>
                  </a:txBody>
                  <a:tcPr anchor="ctr"/>
                </a:tc>
                <a:tc>
                  <a:txBody>
                    <a:bodyPr/>
                    <a:lstStyle/>
                    <a:p>
                      <a:r>
                        <a:rPr lang="en-US" dirty="0" smtClean="0"/>
                        <a:t>Tariff</a:t>
                      </a:r>
                      <a:r>
                        <a:rPr lang="en-US" baseline="0" dirty="0" smtClean="0"/>
                        <a:t> </a:t>
                      </a:r>
                      <a:r>
                        <a:rPr lang="en-US" dirty="0" smtClean="0"/>
                        <a:t>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914400">
                <a:tc>
                  <a:txBody>
                    <a:bodyPr/>
                    <a:lstStyle/>
                    <a:p>
                      <a:pPr algn="l"/>
                      <a:r>
                        <a:rPr lang="en-US" dirty="0" smtClean="0"/>
                        <a:t>Attachment</a:t>
                      </a:r>
                      <a:r>
                        <a:rPr lang="en-US" baseline="0" dirty="0" smtClean="0"/>
                        <a:t> A to the ISO-NE/NYISO CA</a:t>
                      </a:r>
                      <a:endParaRPr lang="en-US" dirty="0"/>
                    </a:p>
                  </a:txBody>
                  <a:tcPr anchor="ctr"/>
                </a:tc>
                <a:tc>
                  <a:txBody>
                    <a:bodyPr/>
                    <a:lstStyle/>
                    <a:p>
                      <a:pPr algn="l"/>
                      <a:r>
                        <a:rPr lang="en-US" sz="1000" kern="1200" dirty="0" smtClean="0">
                          <a:solidFill>
                            <a:schemeClr val="dk1"/>
                          </a:solidFill>
                          <a:effectLst/>
                          <a:latin typeface="+mn-lt"/>
                          <a:ea typeface="+mn-ea"/>
                          <a:cs typeface="+mn-cs"/>
                        </a:rPr>
                        <a:t>ISO-NE and NYISO shall jointly develop and maintain an ‘ISO-NE / NYISO List of Interconnection Facilities’ (including a description of the associated Interties and metering points) and post the most current mutually agreed upon list on their respective public websites.  The Parties may jointly revise the list by mutual written agreement. After the Parties mutually agree to changes, ISO-NE and NYISO shall post an updated list on their respective websites.  The ISO-NE / NYISO List of Interconnection Facilities shall not be modified if either Party objects to a proposed change.  The most current list developed by mutual agreement shall remain the official version of the list and neither Party shall knowingly post a list that includes changes that are not the product of mutual agreement. </a:t>
                      </a:r>
                      <a:endParaRPr lang="en-US" sz="1000" dirty="0"/>
                    </a:p>
                  </a:txBody>
                  <a:tcPr anchor="ctr"/>
                </a:tc>
                <a:tc>
                  <a:txBody>
                    <a:bodyPr/>
                    <a:lstStyle/>
                    <a:p>
                      <a:pPr algn="l"/>
                      <a:r>
                        <a:rPr lang="en-US" dirty="0" smtClean="0"/>
                        <a:t>Added to describe how ISO-NE and NYISO will jointly develop and maintain an ‘ISO-NE/NYISO List of Interconnection Facilities’ </a:t>
                      </a:r>
                      <a:endParaRPr lang="en-US" dirty="0"/>
                    </a:p>
                  </a:txBody>
                  <a:tcPr anchor="ctr"/>
                </a:tc>
                <a:extLst>
                  <a:ext uri="{0D108BD9-81ED-4DB2-BD59-A6C34878D82A}">
                    <a16:rowId xmlns:a16="http://schemas.microsoft.com/office/drawing/2014/main" val="10001"/>
                  </a:ext>
                </a:extLst>
              </a:tr>
              <a:tr h="914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Attachment</a:t>
                      </a:r>
                      <a:r>
                        <a:rPr lang="en-US" baseline="0" dirty="0" smtClean="0"/>
                        <a:t> A to the ISO-NE/NYISO CA</a:t>
                      </a:r>
                      <a:endParaRPr lang="en-US" dirty="0" smtClean="0"/>
                    </a:p>
                  </a:txBody>
                  <a:tcPr anchor="ctr"/>
                </a:tc>
                <a:tc>
                  <a:txBody>
                    <a:bodyPr/>
                    <a:lstStyle/>
                    <a:p>
                      <a:pPr lvl="0" algn="l"/>
                      <a:r>
                        <a:rPr lang="en-US" dirty="0" smtClean="0"/>
                        <a:t>Deleted </a:t>
                      </a:r>
                      <a:r>
                        <a:rPr lang="en-US" baseline="0" dirty="0" smtClean="0"/>
                        <a:t>of the ‘</a:t>
                      </a:r>
                      <a:r>
                        <a:rPr lang="en-US" dirty="0" smtClean="0"/>
                        <a:t>List of Interconnections’ and ‘List of Interties’ (see redlined</a:t>
                      </a:r>
                      <a:r>
                        <a:rPr lang="en-US" baseline="0" dirty="0" smtClean="0"/>
                        <a:t> Schedule A)</a:t>
                      </a:r>
                      <a:endParaRPr lang="en-US" dirty="0" smtClean="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Such lists were updated and moved into the List of Interconnection Facilities posting</a:t>
                      </a:r>
                    </a:p>
                  </a:txBody>
                  <a:tcPr anchor="ctr"/>
                </a:tc>
                <a:extLst>
                  <a:ext uri="{0D108BD9-81ED-4DB2-BD59-A6C34878D82A}">
                    <a16:rowId xmlns:a16="http://schemas.microsoft.com/office/drawing/2014/main" val="10002"/>
                  </a:ext>
                </a:extLst>
              </a:tr>
              <a:tr h="914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Attachment</a:t>
                      </a:r>
                      <a:r>
                        <a:rPr lang="en-US" baseline="0" dirty="0" smtClean="0"/>
                        <a:t> A to the ISO-NE/NYISO CA</a:t>
                      </a:r>
                      <a:endParaRPr lang="en-US" dirty="0" smtClean="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General rearranging</a:t>
                      </a:r>
                      <a:r>
                        <a:rPr lang="en-US" baseline="0" dirty="0" smtClean="0"/>
                        <a:t> of text and m</a:t>
                      </a:r>
                      <a:r>
                        <a:rPr lang="en-US" dirty="0" smtClean="0"/>
                        <a:t>inisterial edits were made to the remaining language (see redlined Schedule A)</a:t>
                      </a:r>
                    </a:p>
                  </a:txBody>
                  <a:tcPr anchor="ctr"/>
                </a:tc>
                <a:tc>
                  <a:txBody>
                    <a:bodyPr/>
                    <a:lstStyle/>
                    <a:p>
                      <a:pPr algn="l"/>
                      <a:r>
                        <a:rPr lang="en-US" dirty="0" smtClean="0"/>
                        <a:t>Improve readability and organization of the text</a:t>
                      </a:r>
                      <a:endParaRPr lang="en-US" dirty="0"/>
                    </a:p>
                  </a:txBody>
                  <a:tcPr anchor="ctr"/>
                </a:tc>
                <a:extLst>
                  <a:ext uri="{0D108BD9-81ED-4DB2-BD59-A6C34878D82A}">
                    <a16:rowId xmlns:a16="http://schemas.microsoft.com/office/drawing/2014/main" val="10003"/>
                  </a:ext>
                </a:extLst>
              </a:tr>
            </a:tbl>
          </a:graphicData>
        </a:graphic>
      </p:graphicFrame>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9</a:t>
            </a:fld>
            <a:endParaRPr lang="en-US" sz="1400" dirty="0">
              <a:solidFill>
                <a:srgbClr val="000000"/>
              </a:solidFill>
            </a:endParaRPr>
          </a:p>
        </p:txBody>
      </p:sp>
    </p:spTree>
    <p:extLst>
      <p:ext uri="{BB962C8B-B14F-4D97-AF65-F5344CB8AC3E}">
        <p14:creationId xmlns:p14="http://schemas.microsoft.com/office/powerpoint/2010/main" val="269580651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Presentation - NEPOOL Technical Committees">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4886CF1DC48C74D80CCF2C4CB025A64" ma:contentTypeVersion="2" ma:contentTypeDescription="Create a new document." ma:contentTypeScope="" ma:versionID="e01f0b3c3db63f57da685470974fd0dd">
  <xsd:schema xmlns:xsd="http://www.w3.org/2001/XMLSchema" xmlns:xs="http://www.w3.org/2001/XMLSchema" xmlns:p="http://schemas.microsoft.com/office/2006/metadata/properties" xmlns:ns1="http://schemas.microsoft.com/sharepoint/v3" xmlns:ns2="3de4f9ef-1d57-44b3-81d3-183fbc526244" targetNamespace="http://schemas.microsoft.com/office/2006/metadata/properties" ma:root="true" ma:fieldsID="8762ef2f11a8f1912459afdf98c20689" ns1:_="" ns2:_="">
    <xsd:import namespace="http://schemas.microsoft.com/sharepoint/v3"/>
    <xsd:import namespace="3de4f9ef-1d57-44b3-81d3-183fbc526244"/>
    <xsd:element name="properties">
      <xsd:complexType>
        <xsd:sequence>
          <xsd:element name="documentManagement">
            <xsd:complexType>
              <xsd:all>
                <xsd:element ref="ns2:_dlc_DocId" minOccurs="0"/>
                <xsd:element ref="ns2:_dlc_DocIdUrl" minOccurs="0"/>
                <xsd:element ref="ns2:_dlc_DocIdPersistId" minOccurs="0"/>
                <xsd:element ref="ns1:AverageRating" minOccurs="0"/>
                <xsd:element ref="ns1:Rating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1" nillable="true" ma:displayName="Rating (0-5)" ma:decimals="2" ma:description="Average value of all the ratings that have been submitted" ma:indexed="true" ma:internalName="AverageRating" ma:readOnly="true">
      <xsd:simpleType>
        <xsd:restriction base="dms:Number"/>
      </xsd:simpleType>
    </xsd:element>
    <xsd:element name="RatingCount" ma:index="12"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3de4f9ef-1d57-44b3-81d3-183fbc52624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_dlc_DocId xmlns="3de4f9ef-1d57-44b3-81d3-183fbc526244">YUNHWM7W3KQU-3-8</_dlc_DocId>
    <_dlc_DocIdUrl xmlns="3de4f9ef-1d57-44b3-81d3-183fbc526244">
      <Url>http://moss/sites/nr/_layouts/DocIdRedir.aspx?ID=YUNHWM7W3KQU-3-8</Url>
      <Description>YUNHWM7W3KQU-3-8</Description>
    </_dlc_DocIdUrl>
    <AverageRating xmlns="http://schemas.microsoft.com/sharepoint/v3" xsi:nil="true"/>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73F9FFE1-E39A-4986-80AF-74E646B51B76}">
  <ds:schemaRefs>
    <ds:schemaRef ds:uri="http://schemas.microsoft.com/sharepoint/v3/contenttype/forms"/>
  </ds:schemaRefs>
</ds:datastoreItem>
</file>

<file path=customXml/itemProps2.xml><?xml version="1.0" encoding="utf-8"?>
<ds:datastoreItem xmlns:ds="http://schemas.openxmlformats.org/officeDocument/2006/customXml" ds:itemID="{D00F6D19-1832-4E16-8917-FC10FEF9F5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3de4f9ef-1d57-44b3-81d3-183fbc5262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92C4249-20D8-47F2-8381-3B28026D8BF6}">
  <ds:schemaRefs>
    <ds:schemaRef ds:uri="http://purl.org/dc/elements/1.1/"/>
    <ds:schemaRef ds:uri="http://schemas.microsoft.com/office/2006/metadata/properties"/>
    <ds:schemaRef ds:uri="http://schemas.microsoft.com/office/2006/documentManagement/types"/>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3de4f9ef-1d57-44b3-81d3-183fbc526244"/>
    <ds:schemaRef ds:uri="http://www.w3.org/XML/1998/namespace"/>
  </ds:schemaRefs>
</ds:datastoreItem>
</file>

<file path=customXml/itemProps4.xml><?xml version="1.0" encoding="utf-8"?>
<ds:datastoreItem xmlns:ds="http://schemas.openxmlformats.org/officeDocument/2006/customXml" ds:itemID="{4C2127ED-FAA1-4946-8066-875DAC2331E8}">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6663</TotalTime>
  <Words>1567</Words>
  <Application>Microsoft Office PowerPoint</Application>
  <PresentationFormat>On-screen Show (4:3)</PresentationFormat>
  <Paragraphs>125</Paragraphs>
  <Slides>14</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Presentation - NEPOOL Technical Committees</vt:lpstr>
      <vt:lpstr>PowerPoint Presentation</vt:lpstr>
      <vt:lpstr>PowerPoint Presentation</vt:lpstr>
      <vt:lpstr>Background</vt:lpstr>
      <vt:lpstr>Interconnection Facilities, Interconnections and Interties explained </vt:lpstr>
      <vt:lpstr>Interconnection Facilities, Interconnections and Interties explained (cont.)</vt:lpstr>
      <vt:lpstr>Problem Statement </vt:lpstr>
      <vt:lpstr>Proposal</vt:lpstr>
      <vt:lpstr>Schedule A Revisions and External Website Posting</vt:lpstr>
      <vt:lpstr>Summary of Proposed Tariff Changes</vt:lpstr>
      <vt:lpstr>Summary of Proposed Posting</vt:lpstr>
      <vt:lpstr>Conclusion</vt:lpstr>
      <vt:lpstr>Stakeholder Schedule</vt:lpstr>
      <vt:lpstr>PowerPoint Presentation</vt:lpstr>
      <vt:lpstr>Acronyms Used in this Presentation</vt:lpstr>
    </vt:vector>
  </TitlesOfParts>
  <Company>ISO New England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MKTDAN.0025.0010_RC_and_TC_Presentation_Template</dc:title>
  <dc:creator>MEW</dc:creator>
  <cp:lastModifiedBy>Laine, Emily</cp:lastModifiedBy>
  <cp:revision>106</cp:revision>
  <cp:lastPrinted>2017-01-12T20:56:46Z</cp:lastPrinted>
  <dcterms:created xsi:type="dcterms:W3CDTF">2016-12-07T20:26:41Z</dcterms:created>
  <dcterms:modified xsi:type="dcterms:W3CDTF">2020-09-18T22:24:27Z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0x01010074886CF1DC48C74D80CCF2C4CB025A64</vt:lpwstr>
  </property>
  <property fmtid="{D5CDD505-2E9C-101B-9397-08002B2CF9AE}" pid="3" name="_dlc_DocIdItemGuid">
    <vt:lpwstr>72cc16b9-6e58-485f-b241-cf2ff9316854</vt:lpwstr>
  </property>
</Properties>
</file>